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Montserrat" panose="020F0502020204030204" pitchFamily="2" charset="0"/>
      <p:regular r:id="rId20"/>
    </p:embeddedFont>
    <p:embeddedFont>
      <p:font typeface="Montserrat Bold" panose="020B0604020202020204" charset="0"/>
      <p:regular r:id="rId21"/>
    </p:embeddedFont>
    <p:embeddedFont>
      <p:font typeface="Montserrat Medium" panose="00000600000000000000" pitchFamily="2" charset="0"/>
      <p:regular r:id="rId22"/>
    </p:embeddedFont>
    <p:embeddedFont>
      <p:font typeface="Montserrat Semi-Bold" panose="020B0604020202020204" charset="0"/>
      <p:regular r:id="rId23"/>
    </p:embeddedFont>
    <p:embeddedFont>
      <p:font typeface="Montserrat Ultra-Bold" panose="020B0604020202020204" charset="0"/>
      <p:regular r:id="rId24"/>
    </p:embeddedFont>
    <p:embeddedFont>
      <p:font typeface="Poppins Semi-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1" d="100"/>
          <a:sy n="51" d="100"/>
        </p:scale>
        <p:origin x="29"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Freeform 3"/>
          <p:cNvSpPr/>
          <p:nvPr/>
        </p:nvSpPr>
        <p:spPr>
          <a:xfrm flipH="1" flipV="1">
            <a:off x="12907507" y="5301095"/>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grpSp>
        <p:nvGrpSpPr>
          <p:cNvPr id="4" name="Group 4"/>
          <p:cNvGrpSpPr/>
          <p:nvPr/>
        </p:nvGrpSpPr>
        <p:grpSpPr>
          <a:xfrm>
            <a:off x="-2635334" y="-1083149"/>
            <a:ext cx="8806195" cy="8806195"/>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7" name="TextBox 7"/>
          <p:cNvSpPr txBox="1"/>
          <p:nvPr/>
        </p:nvSpPr>
        <p:spPr>
          <a:xfrm>
            <a:off x="957214" y="9358745"/>
            <a:ext cx="1621100" cy="333608"/>
          </a:xfrm>
          <a:prstGeom prst="rect">
            <a:avLst/>
          </a:prstGeom>
        </p:spPr>
        <p:txBody>
          <a:bodyPr lIns="0" tIns="0" rIns="0" bIns="0" rtlCol="0" anchor="t">
            <a:spAutoFit/>
          </a:bodyPr>
          <a:lstStyle/>
          <a:p>
            <a:pPr algn="l">
              <a:lnSpc>
                <a:spcPts val="2612"/>
              </a:lnSpc>
            </a:pPr>
            <a:r>
              <a:rPr lang="en-US" sz="1865" b="1">
                <a:solidFill>
                  <a:srgbClr val="006CCD"/>
                </a:solidFill>
                <a:latin typeface="Poppins Semi-Bold"/>
                <a:ea typeface="Poppins Semi-Bold"/>
                <a:cs typeface="Poppins Semi-Bold"/>
                <a:sym typeface="Poppins Semi-Bold"/>
              </a:rPr>
              <a:t>Page 01</a:t>
            </a:r>
          </a:p>
        </p:txBody>
      </p:sp>
      <p:sp>
        <p:nvSpPr>
          <p:cNvPr id="8" name="TextBox 8"/>
          <p:cNvSpPr txBox="1"/>
          <p:nvPr/>
        </p:nvSpPr>
        <p:spPr>
          <a:xfrm>
            <a:off x="1304312" y="5529695"/>
            <a:ext cx="16983688" cy="1800588"/>
          </a:xfrm>
          <a:prstGeom prst="rect">
            <a:avLst/>
          </a:prstGeom>
        </p:spPr>
        <p:txBody>
          <a:bodyPr lIns="0" tIns="0" rIns="0" bIns="0" rtlCol="0" anchor="t">
            <a:spAutoFit/>
          </a:bodyPr>
          <a:lstStyle/>
          <a:p>
            <a:pPr algn="l">
              <a:lnSpc>
                <a:spcPts val="6819"/>
              </a:lnSpc>
            </a:pPr>
            <a:r>
              <a:rPr lang="en-US" sz="7662" b="1">
                <a:solidFill>
                  <a:srgbClr val="3E67C8"/>
                </a:solidFill>
                <a:latin typeface="Montserrat Ultra-Bold"/>
                <a:ea typeface="Montserrat Ultra-Bold"/>
                <a:cs typeface="Montserrat Ultra-Bold"/>
                <a:sym typeface="Montserrat Ultra-Bold"/>
              </a:rPr>
              <a:t>DETECTING FAKE JOB POSTS</a:t>
            </a:r>
          </a:p>
          <a:p>
            <a:pPr algn="l">
              <a:lnSpc>
                <a:spcPts val="6819"/>
              </a:lnSpc>
            </a:pPr>
            <a:endParaRPr lang="en-US" sz="7662" b="1">
              <a:solidFill>
                <a:srgbClr val="3E67C8"/>
              </a:solidFill>
              <a:latin typeface="Montserrat Ultra-Bold"/>
              <a:ea typeface="Montserrat Ultra-Bold"/>
              <a:cs typeface="Montserrat Ultra-Bold"/>
              <a:sym typeface="Montserrat Ultra-Bold"/>
            </a:endParaRPr>
          </a:p>
        </p:txBody>
      </p:sp>
      <p:sp>
        <p:nvSpPr>
          <p:cNvPr id="9" name="TextBox 9"/>
          <p:cNvSpPr txBox="1"/>
          <p:nvPr/>
        </p:nvSpPr>
        <p:spPr>
          <a:xfrm>
            <a:off x="5301739" y="3376721"/>
            <a:ext cx="8258188" cy="2340066"/>
          </a:xfrm>
          <a:prstGeom prst="rect">
            <a:avLst/>
          </a:prstGeom>
        </p:spPr>
        <p:txBody>
          <a:bodyPr lIns="0" tIns="0" rIns="0" bIns="0" rtlCol="0" anchor="t">
            <a:spAutoFit/>
          </a:bodyPr>
          <a:lstStyle/>
          <a:p>
            <a:pPr algn="l">
              <a:lnSpc>
                <a:spcPts val="8889"/>
              </a:lnSpc>
            </a:pPr>
            <a:r>
              <a:rPr lang="en-US" sz="9987" b="1">
                <a:solidFill>
                  <a:srgbClr val="3E67C8"/>
                </a:solidFill>
                <a:latin typeface="Montserrat Ultra-Bold"/>
                <a:ea typeface="Montserrat Ultra-Bold"/>
                <a:cs typeface="Montserrat Ultra-Bold"/>
                <a:sym typeface="Montserrat Ultra-Bold"/>
              </a:rPr>
              <a:t>JOB CHECK</a:t>
            </a:r>
          </a:p>
          <a:p>
            <a:pPr algn="l">
              <a:lnSpc>
                <a:spcPts val="8889"/>
              </a:lnSpc>
            </a:pPr>
            <a:endParaRPr lang="en-US" sz="9987" b="1">
              <a:solidFill>
                <a:srgbClr val="3E67C8"/>
              </a:solidFill>
              <a:latin typeface="Montserrat Ultra-Bold"/>
              <a:ea typeface="Montserrat Ultra-Bold"/>
              <a:cs typeface="Montserrat Ultra-Bold"/>
              <a:sym typeface="Montserrat Ultra-Bold"/>
            </a:endParaRPr>
          </a:p>
        </p:txBody>
      </p:sp>
      <p:sp>
        <p:nvSpPr>
          <p:cNvPr id="10" name="AutoShape 10"/>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dirty="0"/>
          </a:p>
        </p:txBody>
      </p:sp>
      <p:sp>
        <p:nvSpPr>
          <p:cNvPr id="3" name="Freeform 3"/>
          <p:cNvSpPr/>
          <p:nvPr/>
        </p:nvSpPr>
        <p:spPr>
          <a:xfrm flipH="1" flipV="1">
            <a:off x="12971442" y="6900577"/>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sp>
        <p:nvSpPr>
          <p:cNvPr id="4" name="AutoShape 4"/>
          <p:cNvSpPr/>
          <p:nvPr/>
        </p:nvSpPr>
        <p:spPr>
          <a:xfrm>
            <a:off x="0" y="1463256"/>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5" name="TextBox 5"/>
          <p:cNvSpPr txBox="1"/>
          <p:nvPr/>
        </p:nvSpPr>
        <p:spPr>
          <a:xfrm>
            <a:off x="957214" y="9358745"/>
            <a:ext cx="1621100" cy="317074"/>
          </a:xfrm>
          <a:prstGeom prst="rect">
            <a:avLst/>
          </a:prstGeom>
        </p:spPr>
        <p:txBody>
          <a:bodyPr lIns="0" tIns="0" rIns="0" bIns="0" rtlCol="0" anchor="t">
            <a:spAutoFit/>
          </a:bodyPr>
          <a:lstStyle/>
          <a:p>
            <a:pPr algn="l">
              <a:lnSpc>
                <a:spcPts val="2612"/>
              </a:lnSpc>
            </a:pPr>
            <a:r>
              <a:rPr lang="en-US" sz="1865" b="1" dirty="0">
                <a:solidFill>
                  <a:srgbClr val="006CCD"/>
                </a:solidFill>
                <a:latin typeface="Poppins Semi-Bold"/>
                <a:ea typeface="Poppins Semi-Bold"/>
                <a:cs typeface="Poppins Semi-Bold"/>
                <a:sym typeface="Poppins Semi-Bold"/>
              </a:rPr>
              <a:t>Page 10</a:t>
            </a:r>
          </a:p>
        </p:txBody>
      </p:sp>
      <p:sp>
        <p:nvSpPr>
          <p:cNvPr id="6" name="TextBox 6"/>
          <p:cNvSpPr txBox="1"/>
          <p:nvPr/>
        </p:nvSpPr>
        <p:spPr>
          <a:xfrm>
            <a:off x="828677" y="3247447"/>
            <a:ext cx="17459323" cy="6168449"/>
          </a:xfrm>
          <a:prstGeom prst="rect">
            <a:avLst/>
          </a:prstGeom>
        </p:spPr>
        <p:txBody>
          <a:bodyPr lIns="0" tIns="0" rIns="0" bIns="0" rtlCol="0" anchor="t">
            <a:spAutoFit/>
          </a:bodyPr>
          <a:lstStyle/>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Data Preparation: </a:t>
            </a:r>
            <a:r>
              <a:rPr lang="en-US" sz="3522" spc="130">
                <a:solidFill>
                  <a:srgbClr val="3E67C8"/>
                </a:solidFill>
                <a:latin typeface="Montserrat"/>
                <a:ea typeface="Montserrat"/>
                <a:cs typeface="Montserrat"/>
                <a:sym typeface="Montserrat"/>
              </a:rPr>
              <a:t>Combines multiple text columns into one field and applies text cleaning and preprocessing.</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Data Splitting: </a:t>
            </a:r>
            <a:r>
              <a:rPr lang="en-US" sz="3522" spc="130">
                <a:solidFill>
                  <a:srgbClr val="3E67C8"/>
                </a:solidFill>
                <a:latin typeface="Montserrat"/>
                <a:ea typeface="Montserrat"/>
                <a:cs typeface="Montserrat"/>
                <a:sym typeface="Montserrat"/>
              </a:rPr>
              <a:t>Divides dataset into training (80%) and testing (20%) sets.</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Feature Extraction: </a:t>
            </a:r>
            <a:r>
              <a:rPr lang="en-US" sz="3522" spc="130">
                <a:solidFill>
                  <a:srgbClr val="3E67C8"/>
                </a:solidFill>
                <a:latin typeface="Montserrat"/>
                <a:ea typeface="Montserrat"/>
                <a:cs typeface="Montserrat"/>
                <a:sym typeface="Montserrat"/>
              </a:rPr>
              <a:t>Converts text into numerical features using TF-IDF Vectorizer.</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Model Training: </a:t>
            </a:r>
            <a:r>
              <a:rPr lang="en-US" sz="3522" spc="130">
                <a:solidFill>
                  <a:srgbClr val="3E67C8"/>
                </a:solidFill>
                <a:latin typeface="Montserrat"/>
                <a:ea typeface="Montserrat"/>
                <a:cs typeface="Montserrat"/>
                <a:sym typeface="Montserrat"/>
              </a:rPr>
              <a:t>Trains a Logistic Regression classifier on processed text data.</a:t>
            </a:r>
          </a:p>
          <a:p>
            <a:pPr algn="l">
              <a:lnSpc>
                <a:spcPts val="4931"/>
              </a:lnSpc>
            </a:pPr>
            <a:endParaRPr lang="en-US" sz="3522" spc="130">
              <a:solidFill>
                <a:srgbClr val="3E67C8"/>
              </a:solidFill>
              <a:latin typeface="Montserrat"/>
              <a:ea typeface="Montserrat"/>
              <a:cs typeface="Montserrat"/>
              <a:sym typeface="Montserrat"/>
            </a:endParaRPr>
          </a:p>
          <a:p>
            <a:pPr algn="l">
              <a:lnSpc>
                <a:spcPts val="4931"/>
              </a:lnSpc>
            </a:pPr>
            <a:endParaRPr lang="en-US" sz="3522" spc="130">
              <a:solidFill>
                <a:srgbClr val="3E67C8"/>
              </a:solidFill>
              <a:latin typeface="Montserrat"/>
              <a:ea typeface="Montserrat"/>
              <a:cs typeface="Montserrat"/>
              <a:sym typeface="Montserrat"/>
            </a:endParaRPr>
          </a:p>
        </p:txBody>
      </p:sp>
      <p:sp>
        <p:nvSpPr>
          <p:cNvPr id="7" name="TextBox 7"/>
          <p:cNvSpPr txBox="1"/>
          <p:nvPr/>
        </p:nvSpPr>
        <p:spPr>
          <a:xfrm>
            <a:off x="1028700" y="1989904"/>
            <a:ext cx="12287599" cy="1760148"/>
          </a:xfrm>
          <a:prstGeom prst="rect">
            <a:avLst/>
          </a:prstGeom>
        </p:spPr>
        <p:txBody>
          <a:bodyPr lIns="0" tIns="0" rIns="0" bIns="0" rtlCol="0" anchor="t">
            <a:spAutoFit/>
          </a:bodyPr>
          <a:lstStyle/>
          <a:p>
            <a:pPr algn="l">
              <a:lnSpc>
                <a:spcPts val="6692"/>
              </a:lnSpc>
            </a:pPr>
            <a:r>
              <a:rPr lang="en-US" sz="7519" b="1">
                <a:solidFill>
                  <a:srgbClr val="3E67C8"/>
                </a:solidFill>
                <a:latin typeface="Montserrat Ultra-Bold"/>
                <a:ea typeface="Montserrat Ultra-Bold"/>
                <a:cs typeface="Montserrat Ultra-Bold"/>
                <a:sym typeface="Montserrat Ultra-Bold"/>
              </a:rPr>
              <a:t>MODEL  TRAINING</a:t>
            </a:r>
          </a:p>
          <a:p>
            <a:pPr algn="l">
              <a:lnSpc>
                <a:spcPts val="6692"/>
              </a:lnSpc>
            </a:pPr>
            <a:endParaRPr lang="en-US" sz="7519" b="1">
              <a:solidFill>
                <a:srgbClr val="3E67C8"/>
              </a:solidFill>
              <a:latin typeface="Montserrat Ultra-Bold"/>
              <a:ea typeface="Montserrat Ultra-Bold"/>
              <a:cs typeface="Montserrat Ultra-Bold"/>
              <a:sym typeface="Montserrat Ultra-Bold"/>
            </a:endParaRPr>
          </a:p>
        </p:txBody>
      </p:sp>
      <p:grpSp>
        <p:nvGrpSpPr>
          <p:cNvPr id="8" name="Group 8"/>
          <p:cNvGrpSpPr/>
          <p:nvPr/>
        </p:nvGrpSpPr>
        <p:grpSpPr>
          <a:xfrm>
            <a:off x="-814636" y="921902"/>
            <a:ext cx="2392220" cy="239222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Freeform 3"/>
          <p:cNvSpPr/>
          <p:nvPr/>
        </p:nvSpPr>
        <p:spPr>
          <a:xfrm flipH="1" flipV="1">
            <a:off x="12971442" y="6900577"/>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sp>
        <p:nvSpPr>
          <p:cNvPr id="4" name="AutoShape 4"/>
          <p:cNvSpPr/>
          <p:nvPr/>
        </p:nvSpPr>
        <p:spPr>
          <a:xfrm>
            <a:off x="0" y="1463256"/>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5" name="TextBox 5"/>
          <p:cNvSpPr txBox="1"/>
          <p:nvPr/>
        </p:nvSpPr>
        <p:spPr>
          <a:xfrm>
            <a:off x="957214" y="9358745"/>
            <a:ext cx="1621100" cy="317074"/>
          </a:xfrm>
          <a:prstGeom prst="rect">
            <a:avLst/>
          </a:prstGeom>
        </p:spPr>
        <p:txBody>
          <a:bodyPr lIns="0" tIns="0" rIns="0" bIns="0" rtlCol="0" anchor="t">
            <a:spAutoFit/>
          </a:bodyPr>
          <a:lstStyle/>
          <a:p>
            <a:pPr algn="l">
              <a:lnSpc>
                <a:spcPts val="2612"/>
              </a:lnSpc>
            </a:pPr>
            <a:r>
              <a:rPr lang="en-US" sz="1865" b="1" dirty="0">
                <a:solidFill>
                  <a:srgbClr val="006CCD"/>
                </a:solidFill>
                <a:latin typeface="Poppins Semi-Bold"/>
                <a:ea typeface="Poppins Semi-Bold"/>
                <a:cs typeface="Poppins Semi-Bold"/>
                <a:sym typeface="Poppins Semi-Bold"/>
              </a:rPr>
              <a:t>Page 11</a:t>
            </a:r>
          </a:p>
        </p:txBody>
      </p:sp>
      <p:sp>
        <p:nvSpPr>
          <p:cNvPr id="6" name="TextBox 6"/>
          <p:cNvSpPr txBox="1"/>
          <p:nvPr/>
        </p:nvSpPr>
        <p:spPr>
          <a:xfrm>
            <a:off x="828677" y="2771597"/>
            <a:ext cx="17459323" cy="4311074"/>
          </a:xfrm>
          <a:prstGeom prst="rect">
            <a:avLst/>
          </a:prstGeom>
        </p:spPr>
        <p:txBody>
          <a:bodyPr lIns="0" tIns="0" rIns="0" bIns="0" rtlCol="0" anchor="t">
            <a:spAutoFit/>
          </a:bodyPr>
          <a:lstStyle/>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Model Evaluation: </a:t>
            </a:r>
            <a:r>
              <a:rPr lang="en-US" sz="3522" spc="130">
                <a:solidFill>
                  <a:srgbClr val="3E67C8"/>
                </a:solidFill>
                <a:latin typeface="Montserrat"/>
                <a:ea typeface="Montserrat"/>
                <a:cs typeface="Montserrat"/>
                <a:sym typeface="Montserrat"/>
              </a:rPr>
              <a:t>Measures performance using Accuracy, Precision, Recall, and F1 Score.</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Result Display: </a:t>
            </a:r>
            <a:r>
              <a:rPr lang="en-US" sz="3522" spc="130">
                <a:solidFill>
                  <a:srgbClr val="3E67C8"/>
                </a:solidFill>
                <a:latin typeface="Montserrat"/>
                <a:ea typeface="Montserrat"/>
                <a:cs typeface="Montserrat"/>
                <a:sym typeface="Montserrat"/>
              </a:rPr>
              <a:t>Shows evaluation metrics in the Streamlit app interface.</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Caching: </a:t>
            </a:r>
            <a:r>
              <a:rPr lang="en-US" sz="3522" spc="130">
                <a:solidFill>
                  <a:srgbClr val="3E67C8"/>
                </a:solidFill>
                <a:latin typeface="Montserrat"/>
                <a:ea typeface="Montserrat"/>
                <a:cs typeface="Montserrat"/>
                <a:sym typeface="Montserrat"/>
              </a:rPr>
              <a:t>Uses @st.cache_resource to speed up model training and reuse.</a:t>
            </a:r>
          </a:p>
          <a:p>
            <a:pPr algn="l">
              <a:lnSpc>
                <a:spcPts val="4931"/>
              </a:lnSpc>
            </a:pPr>
            <a:endParaRPr lang="en-US" sz="3522" spc="130">
              <a:solidFill>
                <a:srgbClr val="3E67C8"/>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Freeform 3"/>
          <p:cNvSpPr/>
          <p:nvPr/>
        </p:nvSpPr>
        <p:spPr>
          <a:xfrm flipH="1" flipV="1">
            <a:off x="12971442" y="6900577"/>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sp>
        <p:nvSpPr>
          <p:cNvPr id="4" name="AutoShape 4"/>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5" name="Freeform 5"/>
          <p:cNvSpPr/>
          <p:nvPr/>
        </p:nvSpPr>
        <p:spPr>
          <a:xfrm>
            <a:off x="589956" y="3322184"/>
            <a:ext cx="9702438" cy="5675926"/>
          </a:xfrm>
          <a:custGeom>
            <a:avLst/>
            <a:gdLst/>
            <a:ahLst/>
            <a:cxnLst/>
            <a:rect l="l" t="t" r="r" b="b"/>
            <a:pathLst>
              <a:path w="9702438" h="5675926">
                <a:moveTo>
                  <a:pt x="0" y="0"/>
                </a:moveTo>
                <a:lnTo>
                  <a:pt x="9702438" y="0"/>
                </a:lnTo>
                <a:lnTo>
                  <a:pt x="9702438" y="5675926"/>
                </a:lnTo>
                <a:lnTo>
                  <a:pt x="0" y="5675926"/>
                </a:lnTo>
                <a:lnTo>
                  <a:pt x="0" y="0"/>
                </a:lnTo>
                <a:close/>
              </a:path>
            </a:pathLst>
          </a:custGeom>
          <a:blipFill>
            <a:blip r:embed="rId4"/>
            <a:stretch>
              <a:fillRect/>
            </a:stretch>
          </a:blipFill>
        </p:spPr>
        <p:txBody>
          <a:bodyPr/>
          <a:lstStyle/>
          <a:p>
            <a:endParaRPr lang="en-IN"/>
          </a:p>
        </p:txBody>
      </p:sp>
      <p:sp>
        <p:nvSpPr>
          <p:cNvPr id="6" name="Freeform 6"/>
          <p:cNvSpPr/>
          <p:nvPr/>
        </p:nvSpPr>
        <p:spPr>
          <a:xfrm>
            <a:off x="11000693" y="2962372"/>
            <a:ext cx="6575381" cy="6295928"/>
          </a:xfrm>
          <a:custGeom>
            <a:avLst/>
            <a:gdLst/>
            <a:ahLst/>
            <a:cxnLst/>
            <a:rect l="l" t="t" r="r" b="b"/>
            <a:pathLst>
              <a:path w="6575381" h="6295928">
                <a:moveTo>
                  <a:pt x="0" y="0"/>
                </a:moveTo>
                <a:lnTo>
                  <a:pt x="6575381" y="0"/>
                </a:lnTo>
                <a:lnTo>
                  <a:pt x="6575381" y="6295928"/>
                </a:lnTo>
                <a:lnTo>
                  <a:pt x="0" y="6295928"/>
                </a:lnTo>
                <a:lnTo>
                  <a:pt x="0" y="0"/>
                </a:lnTo>
                <a:close/>
              </a:path>
            </a:pathLst>
          </a:custGeom>
          <a:blipFill>
            <a:blip r:embed="rId5"/>
            <a:stretch>
              <a:fillRect/>
            </a:stretch>
          </a:blipFill>
        </p:spPr>
        <p:txBody>
          <a:bodyPr/>
          <a:lstStyle/>
          <a:p>
            <a:endParaRPr lang="en-IN"/>
          </a:p>
        </p:txBody>
      </p:sp>
      <p:sp>
        <p:nvSpPr>
          <p:cNvPr id="7" name="TextBox 7"/>
          <p:cNvSpPr txBox="1"/>
          <p:nvPr/>
        </p:nvSpPr>
        <p:spPr>
          <a:xfrm>
            <a:off x="957214" y="9358745"/>
            <a:ext cx="1621100" cy="317074"/>
          </a:xfrm>
          <a:prstGeom prst="rect">
            <a:avLst/>
          </a:prstGeom>
        </p:spPr>
        <p:txBody>
          <a:bodyPr lIns="0" tIns="0" rIns="0" bIns="0" rtlCol="0" anchor="t">
            <a:spAutoFit/>
          </a:bodyPr>
          <a:lstStyle/>
          <a:p>
            <a:pPr algn="l">
              <a:lnSpc>
                <a:spcPts val="2612"/>
              </a:lnSpc>
            </a:pPr>
            <a:r>
              <a:rPr lang="en-US" sz="1865" b="1" dirty="0">
                <a:solidFill>
                  <a:srgbClr val="006CCD"/>
                </a:solidFill>
                <a:latin typeface="Poppins Semi-Bold"/>
                <a:ea typeface="Poppins Semi-Bold"/>
                <a:cs typeface="Poppins Semi-Bold"/>
                <a:sym typeface="Poppins Semi-Bold"/>
              </a:rPr>
              <a:t>Page 12</a:t>
            </a:r>
          </a:p>
        </p:txBody>
      </p:sp>
      <p:sp>
        <p:nvSpPr>
          <p:cNvPr id="8" name="TextBox 8"/>
          <p:cNvSpPr txBox="1"/>
          <p:nvPr/>
        </p:nvSpPr>
        <p:spPr>
          <a:xfrm>
            <a:off x="589956" y="1974824"/>
            <a:ext cx="11476282" cy="1996534"/>
          </a:xfrm>
          <a:prstGeom prst="rect">
            <a:avLst/>
          </a:prstGeom>
        </p:spPr>
        <p:txBody>
          <a:bodyPr lIns="0" tIns="0" rIns="0" bIns="0" rtlCol="0" anchor="t">
            <a:spAutoFit/>
          </a:bodyPr>
          <a:lstStyle/>
          <a:p>
            <a:pPr algn="l">
              <a:lnSpc>
                <a:spcPts val="7574"/>
              </a:lnSpc>
            </a:pPr>
            <a:r>
              <a:rPr lang="en-US" sz="8510" b="1">
                <a:solidFill>
                  <a:srgbClr val="3E67C8"/>
                </a:solidFill>
                <a:latin typeface="Montserrat Ultra-Bold"/>
                <a:ea typeface="Montserrat Ultra-Bold"/>
                <a:cs typeface="Montserrat Ultra-Bold"/>
                <a:sym typeface="Montserrat Ultra-Bold"/>
              </a:rPr>
              <a:t>MODEL TRAINING</a:t>
            </a:r>
          </a:p>
          <a:p>
            <a:pPr algn="l">
              <a:lnSpc>
                <a:spcPts val="7574"/>
              </a:lnSpc>
            </a:pPr>
            <a:endParaRPr lang="en-US" sz="8510" b="1">
              <a:solidFill>
                <a:srgbClr val="3E67C8"/>
              </a:solidFill>
              <a:latin typeface="Montserrat Ultra-Bold"/>
              <a:ea typeface="Montserrat Ultra-Bold"/>
              <a:cs typeface="Montserrat Ultra-Bold"/>
              <a:sym typeface="Montserrat Ultra-Bold"/>
            </a:endParaRPr>
          </a:p>
        </p:txBody>
      </p:sp>
      <p:grpSp>
        <p:nvGrpSpPr>
          <p:cNvPr id="9" name="Group 9"/>
          <p:cNvGrpSpPr/>
          <p:nvPr/>
        </p:nvGrpSpPr>
        <p:grpSpPr>
          <a:xfrm>
            <a:off x="-624456" y="1028700"/>
            <a:ext cx="2392220" cy="2392220"/>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dirty="0"/>
          </a:p>
        </p:txBody>
      </p:sp>
      <p:sp>
        <p:nvSpPr>
          <p:cNvPr id="3" name="Freeform 3"/>
          <p:cNvSpPr/>
          <p:nvPr/>
        </p:nvSpPr>
        <p:spPr>
          <a:xfrm flipH="1" flipV="1">
            <a:off x="12971442" y="6900577"/>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sp>
        <p:nvSpPr>
          <p:cNvPr id="4" name="AutoShape 4"/>
          <p:cNvSpPr/>
          <p:nvPr/>
        </p:nvSpPr>
        <p:spPr>
          <a:xfrm>
            <a:off x="0" y="1463256"/>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5" name="TextBox 5"/>
          <p:cNvSpPr txBox="1"/>
          <p:nvPr/>
        </p:nvSpPr>
        <p:spPr>
          <a:xfrm>
            <a:off x="957214" y="9358745"/>
            <a:ext cx="1621100" cy="317074"/>
          </a:xfrm>
          <a:prstGeom prst="rect">
            <a:avLst/>
          </a:prstGeom>
        </p:spPr>
        <p:txBody>
          <a:bodyPr lIns="0" tIns="0" rIns="0" bIns="0" rtlCol="0" anchor="t">
            <a:spAutoFit/>
          </a:bodyPr>
          <a:lstStyle/>
          <a:p>
            <a:pPr algn="l">
              <a:lnSpc>
                <a:spcPts val="2612"/>
              </a:lnSpc>
            </a:pPr>
            <a:r>
              <a:rPr lang="en-US" sz="1865" b="1" dirty="0">
                <a:solidFill>
                  <a:srgbClr val="006CCD"/>
                </a:solidFill>
                <a:latin typeface="Poppins Semi-Bold"/>
                <a:ea typeface="Poppins Semi-Bold"/>
                <a:cs typeface="Poppins Semi-Bold"/>
                <a:sym typeface="Poppins Semi-Bold"/>
              </a:rPr>
              <a:t>Page 13</a:t>
            </a:r>
          </a:p>
        </p:txBody>
      </p:sp>
      <p:sp>
        <p:nvSpPr>
          <p:cNvPr id="6" name="TextBox 6"/>
          <p:cNvSpPr txBox="1"/>
          <p:nvPr/>
        </p:nvSpPr>
        <p:spPr>
          <a:xfrm>
            <a:off x="1028700" y="2926512"/>
            <a:ext cx="17259300" cy="6238245"/>
          </a:xfrm>
          <a:prstGeom prst="rect">
            <a:avLst/>
          </a:prstGeom>
        </p:spPr>
        <p:txBody>
          <a:bodyPr wrap="square" lIns="0" tIns="0" rIns="0" bIns="0" rtlCol="0" anchor="t">
            <a:spAutoFit/>
          </a:bodyPr>
          <a:lstStyle/>
          <a:p>
            <a:pPr marL="760547" lvl="1" indent="-380274" algn="l">
              <a:lnSpc>
                <a:spcPts val="4931"/>
              </a:lnSpc>
              <a:buFont typeface="Arial"/>
              <a:buChar char="•"/>
            </a:pPr>
            <a:r>
              <a:rPr lang="en-US" sz="3522" b="1" spc="130" dirty="0">
                <a:solidFill>
                  <a:srgbClr val="3E67C8"/>
                </a:solidFill>
                <a:latin typeface="Montserrat Bold"/>
                <a:ea typeface="Montserrat Bold"/>
                <a:cs typeface="Montserrat Bold"/>
                <a:sym typeface="Montserrat Bold"/>
              </a:rPr>
              <a:t>Feedback Collection: </a:t>
            </a:r>
            <a:r>
              <a:rPr lang="en-US" sz="3522" spc="130" dirty="0">
                <a:solidFill>
                  <a:srgbClr val="3E67C8"/>
                </a:solidFill>
                <a:latin typeface="Montserrat"/>
                <a:ea typeface="Montserrat"/>
                <a:cs typeface="Montserrat"/>
                <a:sym typeface="Montserrat"/>
              </a:rPr>
              <a:t>Lets users mark each prediction as “Correct” or “Incorrect.”</a:t>
            </a:r>
          </a:p>
          <a:p>
            <a:pPr marL="760547" lvl="1" indent="-380274" algn="l">
              <a:lnSpc>
                <a:spcPts val="4931"/>
              </a:lnSpc>
              <a:buFont typeface="Arial"/>
              <a:buChar char="•"/>
            </a:pPr>
            <a:r>
              <a:rPr lang="en-US" sz="3522" b="1" spc="130" dirty="0">
                <a:solidFill>
                  <a:srgbClr val="3E67C8"/>
                </a:solidFill>
                <a:latin typeface="Montserrat Bold"/>
                <a:ea typeface="Montserrat Bold"/>
                <a:cs typeface="Montserrat Bold"/>
                <a:sym typeface="Montserrat Bold"/>
              </a:rPr>
              <a:t>User Input Handling: </a:t>
            </a:r>
            <a:r>
              <a:rPr lang="en-US" sz="3522" spc="130" dirty="0">
                <a:solidFill>
                  <a:srgbClr val="3E67C8"/>
                </a:solidFill>
                <a:latin typeface="Montserrat"/>
                <a:ea typeface="Montserrat"/>
                <a:cs typeface="Montserrat"/>
                <a:sym typeface="Montserrat"/>
              </a:rPr>
              <a:t>Captures the last prediction and corresponding input text using </a:t>
            </a:r>
            <a:r>
              <a:rPr lang="en-US" sz="3522" spc="130" dirty="0" err="1">
                <a:solidFill>
                  <a:srgbClr val="3E67C8"/>
                </a:solidFill>
                <a:latin typeface="Montserrat"/>
                <a:ea typeface="Montserrat"/>
                <a:cs typeface="Montserrat"/>
                <a:sym typeface="Montserrat"/>
              </a:rPr>
              <a:t>Streamlit</a:t>
            </a:r>
            <a:r>
              <a:rPr lang="en-US" sz="3522" spc="130" dirty="0">
                <a:solidFill>
                  <a:srgbClr val="3E67C8"/>
                </a:solidFill>
                <a:latin typeface="Montserrat"/>
                <a:ea typeface="Montserrat"/>
                <a:cs typeface="Montserrat"/>
                <a:sym typeface="Montserrat"/>
              </a:rPr>
              <a:t> session state.</a:t>
            </a:r>
          </a:p>
          <a:p>
            <a:pPr marL="760547" lvl="1" indent="-380274" algn="l">
              <a:lnSpc>
                <a:spcPts val="4931"/>
              </a:lnSpc>
              <a:buFont typeface="Arial"/>
              <a:buChar char="•"/>
            </a:pPr>
            <a:r>
              <a:rPr lang="en-US" sz="3522" b="1" spc="130" dirty="0">
                <a:solidFill>
                  <a:srgbClr val="3E67C8"/>
                </a:solidFill>
                <a:latin typeface="Montserrat Bold"/>
                <a:ea typeface="Montserrat Bold"/>
                <a:cs typeface="Montserrat Bold"/>
                <a:sym typeface="Montserrat Bold"/>
              </a:rPr>
              <a:t>Feedback Storage: </a:t>
            </a:r>
            <a:r>
              <a:rPr lang="en-US" sz="3522" spc="130" dirty="0">
                <a:solidFill>
                  <a:srgbClr val="3E67C8"/>
                </a:solidFill>
                <a:latin typeface="Montserrat"/>
                <a:ea typeface="Montserrat"/>
                <a:cs typeface="Montserrat"/>
                <a:sym typeface="Montserrat"/>
              </a:rPr>
              <a:t>Saves feedback data (text, prediction, feedback) into a CSV file for future use.</a:t>
            </a:r>
          </a:p>
          <a:p>
            <a:pPr marL="760547" lvl="1" indent="-380274" algn="l">
              <a:lnSpc>
                <a:spcPts val="4931"/>
              </a:lnSpc>
              <a:buFont typeface="Arial"/>
              <a:buChar char="•"/>
            </a:pPr>
            <a:r>
              <a:rPr lang="en-US" sz="3522" b="1" spc="130" dirty="0">
                <a:solidFill>
                  <a:srgbClr val="3E67C8"/>
                </a:solidFill>
                <a:latin typeface="Montserrat Bold"/>
                <a:ea typeface="Montserrat Bold"/>
                <a:cs typeface="Montserrat Bold"/>
                <a:sym typeface="Montserrat Bold"/>
              </a:rPr>
              <a:t>File Management: </a:t>
            </a:r>
            <a:r>
              <a:rPr lang="en-US" sz="3522" spc="130" dirty="0">
                <a:solidFill>
                  <a:srgbClr val="3E67C8"/>
                </a:solidFill>
                <a:latin typeface="Montserrat"/>
                <a:ea typeface="Montserrat"/>
                <a:cs typeface="Montserrat"/>
                <a:sym typeface="Montserrat"/>
              </a:rPr>
              <a:t>Checks for existing feedback and appends new entries instead of overwriting.</a:t>
            </a:r>
          </a:p>
          <a:p>
            <a:pPr marL="760547" lvl="1" indent="-380274" algn="l">
              <a:lnSpc>
                <a:spcPts val="4931"/>
              </a:lnSpc>
              <a:buFont typeface="Arial"/>
              <a:buChar char="•"/>
            </a:pPr>
            <a:r>
              <a:rPr lang="en-US" sz="3522" b="1" spc="130" dirty="0">
                <a:solidFill>
                  <a:srgbClr val="3E67C8"/>
                </a:solidFill>
                <a:latin typeface="Montserrat Bold"/>
                <a:ea typeface="Montserrat Bold"/>
                <a:cs typeface="Montserrat Bold"/>
                <a:sym typeface="Montserrat Bold"/>
              </a:rPr>
              <a:t>Retraining Trigger: </a:t>
            </a:r>
            <a:r>
              <a:rPr lang="en-US" sz="3522" spc="130" dirty="0">
                <a:solidFill>
                  <a:srgbClr val="3E67C8"/>
                </a:solidFill>
                <a:latin typeface="Montserrat"/>
                <a:ea typeface="Montserrat"/>
                <a:cs typeface="Montserrat"/>
                <a:sym typeface="Montserrat"/>
              </a:rPr>
              <a:t>Provides an option to retrain the model directly from the </a:t>
            </a:r>
            <a:r>
              <a:rPr lang="en-US" sz="3522" spc="130" dirty="0" err="1">
                <a:solidFill>
                  <a:srgbClr val="3E67C8"/>
                </a:solidFill>
                <a:latin typeface="Montserrat"/>
                <a:ea typeface="Montserrat"/>
                <a:cs typeface="Montserrat"/>
                <a:sym typeface="Montserrat"/>
              </a:rPr>
              <a:t>Streamlit</a:t>
            </a:r>
            <a:r>
              <a:rPr lang="en-US" sz="3522" spc="130" dirty="0">
                <a:solidFill>
                  <a:srgbClr val="3E67C8"/>
                </a:solidFill>
                <a:latin typeface="Montserrat"/>
                <a:ea typeface="Montserrat"/>
                <a:cs typeface="Montserrat"/>
                <a:sym typeface="Montserrat"/>
              </a:rPr>
              <a:t> interface.</a:t>
            </a:r>
          </a:p>
        </p:txBody>
      </p:sp>
      <p:sp>
        <p:nvSpPr>
          <p:cNvPr id="7" name="TextBox 7"/>
          <p:cNvSpPr txBox="1"/>
          <p:nvPr/>
        </p:nvSpPr>
        <p:spPr>
          <a:xfrm>
            <a:off x="1028700" y="1989904"/>
            <a:ext cx="12287599" cy="918552"/>
          </a:xfrm>
          <a:prstGeom prst="rect">
            <a:avLst/>
          </a:prstGeom>
        </p:spPr>
        <p:txBody>
          <a:bodyPr lIns="0" tIns="0" rIns="0" bIns="0" rtlCol="0" anchor="t">
            <a:spAutoFit/>
          </a:bodyPr>
          <a:lstStyle/>
          <a:p>
            <a:pPr algn="l">
              <a:lnSpc>
                <a:spcPts val="6692"/>
              </a:lnSpc>
            </a:pPr>
            <a:r>
              <a:rPr lang="en-US" sz="7519" b="1">
                <a:solidFill>
                  <a:srgbClr val="3E67C8"/>
                </a:solidFill>
                <a:latin typeface="Montserrat Ultra-Bold"/>
                <a:ea typeface="Montserrat Ultra-Bold"/>
                <a:cs typeface="Montserrat Ultra-Bold"/>
                <a:sym typeface="Montserrat Ultra-Bold"/>
              </a:rPr>
              <a:t>FEEDBACK</a:t>
            </a:r>
          </a:p>
        </p:txBody>
      </p:sp>
      <p:grpSp>
        <p:nvGrpSpPr>
          <p:cNvPr id="8" name="Group 8"/>
          <p:cNvGrpSpPr/>
          <p:nvPr/>
        </p:nvGrpSpPr>
        <p:grpSpPr>
          <a:xfrm rot="725507">
            <a:off x="-848477" y="697880"/>
            <a:ext cx="2392220" cy="239222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Freeform 3"/>
          <p:cNvSpPr/>
          <p:nvPr/>
        </p:nvSpPr>
        <p:spPr>
          <a:xfrm flipH="1" flipV="1">
            <a:off x="12971442" y="6900577"/>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sp>
        <p:nvSpPr>
          <p:cNvPr id="4" name="AutoShape 4"/>
          <p:cNvSpPr/>
          <p:nvPr/>
        </p:nvSpPr>
        <p:spPr>
          <a:xfrm>
            <a:off x="0" y="1463256"/>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5" name="TextBox 5"/>
          <p:cNvSpPr txBox="1"/>
          <p:nvPr/>
        </p:nvSpPr>
        <p:spPr>
          <a:xfrm>
            <a:off x="957214" y="9358745"/>
            <a:ext cx="1621100" cy="317074"/>
          </a:xfrm>
          <a:prstGeom prst="rect">
            <a:avLst/>
          </a:prstGeom>
        </p:spPr>
        <p:txBody>
          <a:bodyPr lIns="0" tIns="0" rIns="0" bIns="0" rtlCol="0" anchor="t">
            <a:spAutoFit/>
          </a:bodyPr>
          <a:lstStyle/>
          <a:p>
            <a:pPr algn="l">
              <a:lnSpc>
                <a:spcPts val="2612"/>
              </a:lnSpc>
            </a:pPr>
            <a:r>
              <a:rPr lang="en-US" sz="1865" b="1" dirty="0">
                <a:solidFill>
                  <a:srgbClr val="006CCD"/>
                </a:solidFill>
                <a:latin typeface="Poppins Semi-Bold"/>
                <a:ea typeface="Poppins Semi-Bold"/>
                <a:cs typeface="Poppins Semi-Bold"/>
                <a:sym typeface="Poppins Semi-Bold"/>
              </a:rPr>
              <a:t>Page 14</a:t>
            </a:r>
          </a:p>
        </p:txBody>
      </p:sp>
      <p:sp>
        <p:nvSpPr>
          <p:cNvPr id="6" name="TextBox 6"/>
          <p:cNvSpPr txBox="1"/>
          <p:nvPr/>
        </p:nvSpPr>
        <p:spPr>
          <a:xfrm>
            <a:off x="957214" y="3214075"/>
            <a:ext cx="17459323" cy="4930199"/>
          </a:xfrm>
          <a:prstGeom prst="rect">
            <a:avLst/>
          </a:prstGeom>
        </p:spPr>
        <p:txBody>
          <a:bodyPr lIns="0" tIns="0" rIns="0" bIns="0" rtlCol="0" anchor="t">
            <a:spAutoFit/>
          </a:bodyPr>
          <a:lstStyle/>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Label Correction: </a:t>
            </a:r>
            <a:r>
              <a:rPr lang="en-US" sz="3522" spc="130">
                <a:solidFill>
                  <a:srgbClr val="3E67C8"/>
                </a:solidFill>
                <a:latin typeface="Montserrat"/>
                <a:ea typeface="Montserrat"/>
                <a:cs typeface="Montserrat"/>
                <a:sym typeface="Montserrat"/>
              </a:rPr>
              <a:t>Automatically flips labels for incorrect predictions to generate correct training data.</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Data Integration: </a:t>
            </a:r>
            <a:r>
              <a:rPr lang="en-US" sz="3522" spc="130">
                <a:solidFill>
                  <a:srgbClr val="3E67C8"/>
                </a:solidFill>
                <a:latin typeface="Montserrat"/>
                <a:ea typeface="Montserrat"/>
                <a:cs typeface="Montserrat"/>
                <a:sym typeface="Montserrat"/>
              </a:rPr>
              <a:t>Merges feedback data with the main dataset before retraining. </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Model Improvement: </a:t>
            </a:r>
            <a:r>
              <a:rPr lang="en-US" sz="3522" spc="130">
                <a:solidFill>
                  <a:srgbClr val="3E67C8"/>
                </a:solidFill>
                <a:latin typeface="Montserrat"/>
                <a:ea typeface="Montserrat"/>
                <a:cs typeface="Montserrat"/>
                <a:sym typeface="Montserrat"/>
              </a:rPr>
              <a:t>Retrains the Logistic Regression model and updates performance metrics using feedback</a:t>
            </a:r>
            <a:r>
              <a:rPr lang="en-US" sz="3522" b="1" spc="130">
                <a:solidFill>
                  <a:srgbClr val="3E67C8"/>
                </a:solidFill>
                <a:latin typeface="Montserrat Bold"/>
                <a:ea typeface="Montserrat Bold"/>
                <a:cs typeface="Montserrat Bold"/>
                <a:sym typeface="Montserrat Bold"/>
              </a:rPr>
              <a:t> </a:t>
            </a:r>
          </a:p>
          <a:p>
            <a:pPr algn="l">
              <a:lnSpc>
                <a:spcPts val="4931"/>
              </a:lnSpc>
            </a:pPr>
            <a:endParaRPr lang="en-US" sz="3522" b="1" spc="130">
              <a:solidFill>
                <a:srgbClr val="3E67C8"/>
              </a:solidFill>
              <a:latin typeface="Montserrat Bold"/>
              <a:ea typeface="Montserrat Bold"/>
              <a:cs typeface="Montserrat Bold"/>
              <a:sym typeface="Montserrat Bold"/>
            </a:endParaRPr>
          </a:p>
          <a:p>
            <a:pPr algn="l">
              <a:lnSpc>
                <a:spcPts val="4931"/>
              </a:lnSpc>
            </a:pPr>
            <a:endParaRPr lang="en-US" sz="3522" b="1" spc="130">
              <a:solidFill>
                <a:srgbClr val="3E67C8"/>
              </a:solidFill>
              <a:latin typeface="Montserrat Bold"/>
              <a:ea typeface="Montserrat Bold"/>
              <a:cs typeface="Montserrat Bold"/>
              <a:sym typeface="Montserrat Bo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dirty="0"/>
          </a:p>
        </p:txBody>
      </p:sp>
      <p:sp>
        <p:nvSpPr>
          <p:cNvPr id="3" name="Freeform 3"/>
          <p:cNvSpPr/>
          <p:nvPr/>
        </p:nvSpPr>
        <p:spPr>
          <a:xfrm flipH="1" flipV="1">
            <a:off x="12971442" y="6900577"/>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sp>
        <p:nvSpPr>
          <p:cNvPr id="4" name="AutoShape 4"/>
          <p:cNvSpPr/>
          <p:nvPr/>
        </p:nvSpPr>
        <p:spPr>
          <a:xfrm>
            <a:off x="0" y="1463256"/>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5" name="Freeform 5"/>
          <p:cNvSpPr/>
          <p:nvPr/>
        </p:nvSpPr>
        <p:spPr>
          <a:xfrm>
            <a:off x="779850" y="2927803"/>
            <a:ext cx="8931527" cy="4722545"/>
          </a:xfrm>
          <a:custGeom>
            <a:avLst/>
            <a:gdLst/>
            <a:ahLst/>
            <a:cxnLst/>
            <a:rect l="l" t="t" r="r" b="b"/>
            <a:pathLst>
              <a:path w="8931527" h="4722545">
                <a:moveTo>
                  <a:pt x="0" y="0"/>
                </a:moveTo>
                <a:lnTo>
                  <a:pt x="8931527" y="0"/>
                </a:lnTo>
                <a:lnTo>
                  <a:pt x="8931527" y="4722545"/>
                </a:lnTo>
                <a:lnTo>
                  <a:pt x="0" y="4722545"/>
                </a:lnTo>
                <a:lnTo>
                  <a:pt x="0" y="0"/>
                </a:lnTo>
                <a:close/>
              </a:path>
            </a:pathLst>
          </a:custGeom>
          <a:blipFill>
            <a:blip r:embed="rId4"/>
            <a:stretch>
              <a:fillRect/>
            </a:stretch>
          </a:blipFill>
        </p:spPr>
        <p:txBody>
          <a:bodyPr/>
          <a:lstStyle/>
          <a:p>
            <a:endParaRPr lang="en-IN"/>
          </a:p>
        </p:txBody>
      </p:sp>
      <p:sp>
        <p:nvSpPr>
          <p:cNvPr id="6" name="Freeform 6"/>
          <p:cNvSpPr/>
          <p:nvPr/>
        </p:nvSpPr>
        <p:spPr>
          <a:xfrm>
            <a:off x="10093679" y="2782228"/>
            <a:ext cx="7911157" cy="5013696"/>
          </a:xfrm>
          <a:custGeom>
            <a:avLst/>
            <a:gdLst/>
            <a:ahLst/>
            <a:cxnLst/>
            <a:rect l="l" t="t" r="r" b="b"/>
            <a:pathLst>
              <a:path w="7911157" h="5013696">
                <a:moveTo>
                  <a:pt x="0" y="0"/>
                </a:moveTo>
                <a:lnTo>
                  <a:pt x="7911157" y="0"/>
                </a:lnTo>
                <a:lnTo>
                  <a:pt x="7911157" y="5013695"/>
                </a:lnTo>
                <a:lnTo>
                  <a:pt x="0" y="5013695"/>
                </a:lnTo>
                <a:lnTo>
                  <a:pt x="0" y="0"/>
                </a:lnTo>
                <a:close/>
              </a:path>
            </a:pathLst>
          </a:custGeom>
          <a:blipFill>
            <a:blip r:embed="rId5"/>
            <a:stretch>
              <a:fillRect/>
            </a:stretch>
          </a:blipFill>
        </p:spPr>
        <p:txBody>
          <a:bodyPr/>
          <a:lstStyle/>
          <a:p>
            <a:endParaRPr lang="en-IN"/>
          </a:p>
        </p:txBody>
      </p:sp>
      <p:sp>
        <p:nvSpPr>
          <p:cNvPr id="7" name="TextBox 7"/>
          <p:cNvSpPr txBox="1"/>
          <p:nvPr/>
        </p:nvSpPr>
        <p:spPr>
          <a:xfrm>
            <a:off x="957214" y="9358745"/>
            <a:ext cx="1621100" cy="317074"/>
          </a:xfrm>
          <a:prstGeom prst="rect">
            <a:avLst/>
          </a:prstGeom>
        </p:spPr>
        <p:txBody>
          <a:bodyPr lIns="0" tIns="0" rIns="0" bIns="0" rtlCol="0" anchor="t">
            <a:spAutoFit/>
          </a:bodyPr>
          <a:lstStyle/>
          <a:p>
            <a:pPr algn="l">
              <a:lnSpc>
                <a:spcPts val="2612"/>
              </a:lnSpc>
            </a:pPr>
            <a:r>
              <a:rPr lang="en-US" sz="1865" b="1" dirty="0">
                <a:solidFill>
                  <a:srgbClr val="006CCD"/>
                </a:solidFill>
                <a:latin typeface="Poppins Semi-Bold"/>
                <a:ea typeface="Poppins Semi-Bold"/>
                <a:cs typeface="Poppins Semi-Bold"/>
                <a:sym typeface="Poppins Semi-Bold"/>
              </a:rPr>
              <a:t>Page 15</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Freeform 3"/>
          <p:cNvSpPr/>
          <p:nvPr/>
        </p:nvSpPr>
        <p:spPr>
          <a:xfrm flipH="1" flipV="1">
            <a:off x="12971442" y="6900577"/>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sp>
        <p:nvSpPr>
          <p:cNvPr id="4" name="AutoShape 4"/>
          <p:cNvSpPr/>
          <p:nvPr/>
        </p:nvSpPr>
        <p:spPr>
          <a:xfrm>
            <a:off x="0" y="1463256"/>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5" name="Freeform 5"/>
          <p:cNvSpPr/>
          <p:nvPr/>
        </p:nvSpPr>
        <p:spPr>
          <a:xfrm>
            <a:off x="4511285" y="2570026"/>
            <a:ext cx="8460157" cy="1744907"/>
          </a:xfrm>
          <a:custGeom>
            <a:avLst/>
            <a:gdLst/>
            <a:ahLst/>
            <a:cxnLst/>
            <a:rect l="l" t="t" r="r" b="b"/>
            <a:pathLst>
              <a:path w="8460157" h="1744907">
                <a:moveTo>
                  <a:pt x="0" y="0"/>
                </a:moveTo>
                <a:lnTo>
                  <a:pt x="8460157" y="0"/>
                </a:lnTo>
                <a:lnTo>
                  <a:pt x="8460157" y="1744907"/>
                </a:lnTo>
                <a:lnTo>
                  <a:pt x="0" y="1744907"/>
                </a:lnTo>
                <a:lnTo>
                  <a:pt x="0" y="0"/>
                </a:lnTo>
                <a:close/>
              </a:path>
            </a:pathLst>
          </a:custGeom>
          <a:blipFill>
            <a:blip r:embed="rId4"/>
            <a:stretch>
              <a:fillRect/>
            </a:stretch>
          </a:blipFill>
        </p:spPr>
        <p:txBody>
          <a:bodyPr/>
          <a:lstStyle/>
          <a:p>
            <a:endParaRPr lang="en-IN"/>
          </a:p>
        </p:txBody>
      </p:sp>
      <p:sp>
        <p:nvSpPr>
          <p:cNvPr id="6" name="Freeform 6"/>
          <p:cNvSpPr/>
          <p:nvPr/>
        </p:nvSpPr>
        <p:spPr>
          <a:xfrm>
            <a:off x="2240891" y="4710239"/>
            <a:ext cx="6651644" cy="4548061"/>
          </a:xfrm>
          <a:custGeom>
            <a:avLst/>
            <a:gdLst/>
            <a:ahLst/>
            <a:cxnLst/>
            <a:rect l="l" t="t" r="r" b="b"/>
            <a:pathLst>
              <a:path w="6651644" h="4548061">
                <a:moveTo>
                  <a:pt x="0" y="0"/>
                </a:moveTo>
                <a:lnTo>
                  <a:pt x="6651644" y="0"/>
                </a:lnTo>
                <a:lnTo>
                  <a:pt x="6651644" y="4548061"/>
                </a:lnTo>
                <a:lnTo>
                  <a:pt x="0" y="4548061"/>
                </a:lnTo>
                <a:lnTo>
                  <a:pt x="0" y="0"/>
                </a:lnTo>
                <a:close/>
              </a:path>
            </a:pathLst>
          </a:custGeom>
          <a:blipFill>
            <a:blip r:embed="rId5"/>
            <a:stretch>
              <a:fillRect/>
            </a:stretch>
          </a:blipFill>
        </p:spPr>
        <p:txBody>
          <a:bodyPr/>
          <a:lstStyle/>
          <a:p>
            <a:endParaRPr lang="en-IN"/>
          </a:p>
        </p:txBody>
      </p:sp>
      <p:sp>
        <p:nvSpPr>
          <p:cNvPr id="7" name="Freeform 7"/>
          <p:cNvSpPr/>
          <p:nvPr/>
        </p:nvSpPr>
        <p:spPr>
          <a:xfrm>
            <a:off x="10895800" y="4985905"/>
            <a:ext cx="4733956" cy="4272395"/>
          </a:xfrm>
          <a:custGeom>
            <a:avLst/>
            <a:gdLst/>
            <a:ahLst/>
            <a:cxnLst/>
            <a:rect l="l" t="t" r="r" b="b"/>
            <a:pathLst>
              <a:path w="4733956" h="4272395">
                <a:moveTo>
                  <a:pt x="0" y="0"/>
                </a:moveTo>
                <a:lnTo>
                  <a:pt x="4733956" y="0"/>
                </a:lnTo>
                <a:lnTo>
                  <a:pt x="4733956" y="4272395"/>
                </a:lnTo>
                <a:lnTo>
                  <a:pt x="0" y="4272395"/>
                </a:lnTo>
                <a:lnTo>
                  <a:pt x="0" y="0"/>
                </a:lnTo>
                <a:close/>
              </a:path>
            </a:pathLst>
          </a:custGeom>
          <a:blipFill>
            <a:blip r:embed="rId6"/>
            <a:stretch>
              <a:fillRect/>
            </a:stretch>
          </a:blipFill>
        </p:spPr>
        <p:txBody>
          <a:bodyPr/>
          <a:lstStyle/>
          <a:p>
            <a:endParaRPr lang="en-IN"/>
          </a:p>
        </p:txBody>
      </p:sp>
      <p:sp>
        <p:nvSpPr>
          <p:cNvPr id="8" name="TextBox 8"/>
          <p:cNvSpPr txBox="1"/>
          <p:nvPr/>
        </p:nvSpPr>
        <p:spPr>
          <a:xfrm>
            <a:off x="957214" y="9358745"/>
            <a:ext cx="1621100" cy="317074"/>
          </a:xfrm>
          <a:prstGeom prst="rect">
            <a:avLst/>
          </a:prstGeom>
        </p:spPr>
        <p:txBody>
          <a:bodyPr lIns="0" tIns="0" rIns="0" bIns="0" rtlCol="0" anchor="t">
            <a:spAutoFit/>
          </a:bodyPr>
          <a:lstStyle/>
          <a:p>
            <a:pPr algn="l">
              <a:lnSpc>
                <a:spcPts val="2612"/>
              </a:lnSpc>
            </a:pPr>
            <a:r>
              <a:rPr lang="en-US" sz="1865" b="1" dirty="0">
                <a:solidFill>
                  <a:srgbClr val="006CCD"/>
                </a:solidFill>
                <a:latin typeface="Poppins Semi-Bold"/>
                <a:ea typeface="Poppins Semi-Bold"/>
                <a:cs typeface="Poppins Semi-Bold"/>
                <a:sym typeface="Poppins Semi-Bold"/>
              </a:rPr>
              <a:t>Page 16</a:t>
            </a:r>
          </a:p>
        </p:txBody>
      </p:sp>
      <p:sp>
        <p:nvSpPr>
          <p:cNvPr id="9" name="TextBox 9"/>
          <p:cNvSpPr txBox="1"/>
          <p:nvPr/>
        </p:nvSpPr>
        <p:spPr>
          <a:xfrm>
            <a:off x="683843" y="1682331"/>
            <a:ext cx="12287599" cy="1760148"/>
          </a:xfrm>
          <a:prstGeom prst="rect">
            <a:avLst/>
          </a:prstGeom>
        </p:spPr>
        <p:txBody>
          <a:bodyPr lIns="0" tIns="0" rIns="0" bIns="0" rtlCol="0" anchor="t">
            <a:spAutoFit/>
          </a:bodyPr>
          <a:lstStyle/>
          <a:p>
            <a:pPr algn="l">
              <a:lnSpc>
                <a:spcPts val="6692"/>
              </a:lnSpc>
            </a:pPr>
            <a:r>
              <a:rPr lang="en-US" sz="7519" b="1">
                <a:solidFill>
                  <a:srgbClr val="3E67C8"/>
                </a:solidFill>
                <a:latin typeface="Montserrat Ultra-Bold"/>
                <a:ea typeface="Montserrat Ultra-Bold"/>
                <a:cs typeface="Montserrat Ultra-Bold"/>
                <a:sym typeface="Montserrat Ultra-Bold"/>
              </a:rPr>
              <a:t>STREAMLIT</a:t>
            </a:r>
          </a:p>
          <a:p>
            <a:pPr algn="l">
              <a:lnSpc>
                <a:spcPts val="6692"/>
              </a:lnSpc>
            </a:pPr>
            <a:endParaRPr lang="en-US" sz="7519" b="1">
              <a:solidFill>
                <a:srgbClr val="3E67C8"/>
              </a:solidFill>
              <a:latin typeface="Montserrat Ultra-Bold"/>
              <a:ea typeface="Montserrat Ultra-Bold"/>
              <a:cs typeface="Montserrat Ultra-Bold"/>
              <a:sym typeface="Montserrat Ultra-Bold"/>
            </a:endParaRPr>
          </a:p>
        </p:txBody>
      </p:sp>
      <p:grpSp>
        <p:nvGrpSpPr>
          <p:cNvPr id="10" name="Group 10"/>
          <p:cNvGrpSpPr/>
          <p:nvPr/>
        </p:nvGrpSpPr>
        <p:grpSpPr>
          <a:xfrm rot="964421">
            <a:off x="-908867" y="765849"/>
            <a:ext cx="2392220" cy="239222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dirty="0"/>
          </a:p>
        </p:txBody>
      </p:sp>
      <p:sp>
        <p:nvSpPr>
          <p:cNvPr id="3" name="Freeform 3"/>
          <p:cNvSpPr/>
          <p:nvPr/>
        </p:nvSpPr>
        <p:spPr>
          <a:xfrm flipH="1" flipV="1">
            <a:off x="12971442" y="6900577"/>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sp>
        <p:nvSpPr>
          <p:cNvPr id="4" name="AutoShape 4"/>
          <p:cNvSpPr/>
          <p:nvPr/>
        </p:nvSpPr>
        <p:spPr>
          <a:xfrm>
            <a:off x="0" y="1463256"/>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5" name="TextBox 5"/>
          <p:cNvSpPr txBox="1"/>
          <p:nvPr/>
        </p:nvSpPr>
        <p:spPr>
          <a:xfrm>
            <a:off x="683843" y="1682331"/>
            <a:ext cx="12287599" cy="918552"/>
          </a:xfrm>
          <a:prstGeom prst="rect">
            <a:avLst/>
          </a:prstGeom>
        </p:spPr>
        <p:txBody>
          <a:bodyPr lIns="0" tIns="0" rIns="0" bIns="0" rtlCol="0" anchor="t">
            <a:spAutoFit/>
          </a:bodyPr>
          <a:lstStyle/>
          <a:p>
            <a:pPr algn="l">
              <a:lnSpc>
                <a:spcPts val="6692"/>
              </a:lnSpc>
            </a:pPr>
            <a:r>
              <a:rPr lang="en-US" sz="7519" b="1">
                <a:solidFill>
                  <a:srgbClr val="3E67C8"/>
                </a:solidFill>
                <a:latin typeface="Montserrat Ultra-Bold"/>
                <a:ea typeface="Montserrat Ultra-Bold"/>
                <a:cs typeface="Montserrat Ultra-Bold"/>
                <a:sym typeface="Montserrat Ultra-Bold"/>
              </a:rPr>
              <a:t>OUTPUT</a:t>
            </a:r>
          </a:p>
        </p:txBody>
      </p:sp>
      <p:grpSp>
        <p:nvGrpSpPr>
          <p:cNvPr id="6" name="Group 6"/>
          <p:cNvGrpSpPr/>
          <p:nvPr/>
        </p:nvGrpSpPr>
        <p:grpSpPr>
          <a:xfrm rot="1048355">
            <a:off x="-512267" y="835959"/>
            <a:ext cx="2392220" cy="2392220"/>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9" name="Freeform 9"/>
          <p:cNvSpPr/>
          <p:nvPr/>
        </p:nvSpPr>
        <p:spPr>
          <a:xfrm>
            <a:off x="818903" y="3418086"/>
            <a:ext cx="7489844" cy="4062029"/>
          </a:xfrm>
          <a:custGeom>
            <a:avLst/>
            <a:gdLst/>
            <a:ahLst/>
            <a:cxnLst/>
            <a:rect l="l" t="t" r="r" b="b"/>
            <a:pathLst>
              <a:path w="7489844" h="4062029">
                <a:moveTo>
                  <a:pt x="0" y="0"/>
                </a:moveTo>
                <a:lnTo>
                  <a:pt x="7489844" y="0"/>
                </a:lnTo>
                <a:lnTo>
                  <a:pt x="7489844" y="4062029"/>
                </a:lnTo>
                <a:lnTo>
                  <a:pt x="0" y="4062029"/>
                </a:lnTo>
                <a:lnTo>
                  <a:pt x="0" y="0"/>
                </a:lnTo>
                <a:close/>
              </a:path>
            </a:pathLst>
          </a:custGeom>
          <a:blipFill>
            <a:blip r:embed="rId4"/>
            <a:stretch>
              <a:fillRect l="-1049" r="-25446" b="-1168"/>
            </a:stretch>
          </a:blipFill>
        </p:spPr>
        <p:txBody>
          <a:bodyPr/>
          <a:lstStyle/>
          <a:p>
            <a:endParaRPr lang="en-IN"/>
          </a:p>
        </p:txBody>
      </p:sp>
      <p:sp>
        <p:nvSpPr>
          <p:cNvPr id="10" name="Freeform 10"/>
          <p:cNvSpPr/>
          <p:nvPr/>
        </p:nvSpPr>
        <p:spPr>
          <a:xfrm>
            <a:off x="8831726" y="3266376"/>
            <a:ext cx="9033456" cy="4365450"/>
          </a:xfrm>
          <a:custGeom>
            <a:avLst/>
            <a:gdLst/>
            <a:ahLst/>
            <a:cxnLst/>
            <a:rect l="l" t="t" r="r" b="b"/>
            <a:pathLst>
              <a:path w="9033456" h="4365450">
                <a:moveTo>
                  <a:pt x="0" y="0"/>
                </a:moveTo>
                <a:lnTo>
                  <a:pt x="9033456" y="0"/>
                </a:lnTo>
                <a:lnTo>
                  <a:pt x="9033456" y="4365450"/>
                </a:lnTo>
                <a:lnTo>
                  <a:pt x="0" y="4365450"/>
                </a:lnTo>
                <a:lnTo>
                  <a:pt x="0" y="0"/>
                </a:lnTo>
                <a:close/>
              </a:path>
            </a:pathLst>
          </a:custGeom>
          <a:blipFill>
            <a:blip r:embed="rId5"/>
            <a:stretch>
              <a:fillRect l="-2670" r="-2670"/>
            </a:stretch>
          </a:blipFill>
        </p:spPr>
        <p:txBody>
          <a:bodyPr/>
          <a:lstStyle/>
          <a:p>
            <a:endParaRPr lang="en-IN"/>
          </a:p>
        </p:txBody>
      </p:sp>
      <p:sp>
        <p:nvSpPr>
          <p:cNvPr id="11" name="TextBox 11"/>
          <p:cNvSpPr txBox="1"/>
          <p:nvPr/>
        </p:nvSpPr>
        <p:spPr>
          <a:xfrm>
            <a:off x="957214" y="9358745"/>
            <a:ext cx="1621100" cy="317074"/>
          </a:xfrm>
          <a:prstGeom prst="rect">
            <a:avLst/>
          </a:prstGeom>
        </p:spPr>
        <p:txBody>
          <a:bodyPr lIns="0" tIns="0" rIns="0" bIns="0" rtlCol="0" anchor="t">
            <a:spAutoFit/>
          </a:bodyPr>
          <a:lstStyle/>
          <a:p>
            <a:pPr algn="l">
              <a:lnSpc>
                <a:spcPts val="2612"/>
              </a:lnSpc>
            </a:pPr>
            <a:r>
              <a:rPr lang="en-US" sz="1865" b="1" dirty="0">
                <a:solidFill>
                  <a:srgbClr val="006CCD"/>
                </a:solidFill>
                <a:latin typeface="Poppins Semi-Bold"/>
                <a:ea typeface="Poppins Semi-Bold"/>
                <a:cs typeface="Poppins Semi-Bold"/>
                <a:sym typeface="Poppins Semi-Bold"/>
              </a:rPr>
              <a:t>Page 17</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984"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AutoShape 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4" name="TextBox 4"/>
          <p:cNvSpPr txBox="1"/>
          <p:nvPr/>
        </p:nvSpPr>
        <p:spPr>
          <a:xfrm>
            <a:off x="5961112" y="4950971"/>
            <a:ext cx="3841350" cy="1037211"/>
          </a:xfrm>
          <a:prstGeom prst="rect">
            <a:avLst/>
          </a:prstGeom>
        </p:spPr>
        <p:txBody>
          <a:bodyPr lIns="0" tIns="0" rIns="0" bIns="0" rtlCol="0" anchor="t">
            <a:spAutoFit/>
          </a:bodyPr>
          <a:lstStyle/>
          <a:p>
            <a:pPr algn="l">
              <a:lnSpc>
                <a:spcPts val="7574"/>
              </a:lnSpc>
            </a:pPr>
            <a:r>
              <a:rPr lang="en-US" sz="8510" b="1">
                <a:solidFill>
                  <a:srgbClr val="3E67C8"/>
                </a:solidFill>
                <a:latin typeface="Montserrat Ultra-Bold"/>
                <a:ea typeface="Montserrat Ultra-Bold"/>
                <a:cs typeface="Montserrat Ultra-Bold"/>
                <a:sym typeface="Montserrat Ultra-Bold"/>
              </a:rPr>
              <a:t>Thank</a:t>
            </a:r>
          </a:p>
        </p:txBody>
      </p:sp>
      <p:sp>
        <p:nvSpPr>
          <p:cNvPr id="5" name="TextBox 5"/>
          <p:cNvSpPr txBox="1"/>
          <p:nvPr/>
        </p:nvSpPr>
        <p:spPr>
          <a:xfrm>
            <a:off x="957214" y="9358745"/>
            <a:ext cx="1621100" cy="317074"/>
          </a:xfrm>
          <a:prstGeom prst="rect">
            <a:avLst/>
          </a:prstGeom>
        </p:spPr>
        <p:txBody>
          <a:bodyPr lIns="0" tIns="0" rIns="0" bIns="0" rtlCol="0" anchor="t">
            <a:spAutoFit/>
          </a:bodyPr>
          <a:lstStyle/>
          <a:p>
            <a:pPr algn="l">
              <a:lnSpc>
                <a:spcPts val="2612"/>
              </a:lnSpc>
            </a:pPr>
            <a:r>
              <a:rPr lang="en-US" sz="1865" b="1" dirty="0">
                <a:solidFill>
                  <a:srgbClr val="006CCD"/>
                </a:solidFill>
                <a:latin typeface="Poppins Semi-Bold"/>
                <a:ea typeface="Poppins Semi-Bold"/>
                <a:cs typeface="Poppins Semi-Bold"/>
                <a:sym typeface="Poppins Semi-Bold"/>
              </a:rPr>
              <a:t>Page 18</a:t>
            </a:r>
          </a:p>
        </p:txBody>
      </p:sp>
      <p:sp>
        <p:nvSpPr>
          <p:cNvPr id="6" name="TextBox 6"/>
          <p:cNvSpPr txBox="1"/>
          <p:nvPr/>
        </p:nvSpPr>
        <p:spPr>
          <a:xfrm>
            <a:off x="9802461" y="4950971"/>
            <a:ext cx="2917713" cy="1037211"/>
          </a:xfrm>
          <a:prstGeom prst="rect">
            <a:avLst/>
          </a:prstGeom>
        </p:spPr>
        <p:txBody>
          <a:bodyPr lIns="0" tIns="0" rIns="0" bIns="0" rtlCol="0" anchor="t">
            <a:spAutoFit/>
          </a:bodyPr>
          <a:lstStyle/>
          <a:p>
            <a:pPr algn="l">
              <a:lnSpc>
                <a:spcPts val="7574"/>
              </a:lnSpc>
            </a:pPr>
            <a:r>
              <a:rPr lang="en-US" sz="8510" b="1">
                <a:solidFill>
                  <a:srgbClr val="3E67C8"/>
                </a:solidFill>
                <a:latin typeface="Montserrat Semi-Bold"/>
                <a:ea typeface="Montserrat Semi-Bold"/>
                <a:cs typeface="Montserrat Semi-Bold"/>
                <a:sym typeface="Montserrat Semi-Bold"/>
              </a:rPr>
              <a:t>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Freeform 3"/>
          <p:cNvSpPr/>
          <p:nvPr/>
        </p:nvSpPr>
        <p:spPr>
          <a:xfrm>
            <a:off x="1767764" y="2677111"/>
            <a:ext cx="6060486" cy="6379458"/>
          </a:xfrm>
          <a:custGeom>
            <a:avLst/>
            <a:gdLst/>
            <a:ahLst/>
            <a:cxnLst/>
            <a:rect l="l" t="t" r="r" b="b"/>
            <a:pathLst>
              <a:path w="6060486" h="6379458">
                <a:moveTo>
                  <a:pt x="0" y="0"/>
                </a:moveTo>
                <a:lnTo>
                  <a:pt x="6060486" y="0"/>
                </a:lnTo>
                <a:lnTo>
                  <a:pt x="6060486" y="6379458"/>
                </a:lnTo>
                <a:lnTo>
                  <a:pt x="0" y="6379458"/>
                </a:lnTo>
                <a:lnTo>
                  <a:pt x="0" y="0"/>
                </a:lnTo>
                <a:close/>
              </a:path>
            </a:pathLst>
          </a:custGeom>
          <a:blipFill>
            <a:blip r:embed="rId3"/>
            <a:stretch>
              <a:fillRect/>
            </a:stretch>
          </a:blipFill>
        </p:spPr>
        <p:txBody>
          <a:bodyPr/>
          <a:lstStyle/>
          <a:p>
            <a:endParaRPr lang="en-IN"/>
          </a:p>
        </p:txBody>
      </p:sp>
      <p:grpSp>
        <p:nvGrpSpPr>
          <p:cNvPr id="4" name="Group 4"/>
          <p:cNvGrpSpPr/>
          <p:nvPr/>
        </p:nvGrpSpPr>
        <p:grpSpPr>
          <a:xfrm>
            <a:off x="295826" y="2192937"/>
            <a:ext cx="4211257" cy="4211257"/>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7" name="AutoShape 7"/>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grpSp>
        <p:nvGrpSpPr>
          <p:cNvPr id="8" name="Group 8"/>
          <p:cNvGrpSpPr/>
          <p:nvPr/>
        </p:nvGrpSpPr>
        <p:grpSpPr>
          <a:xfrm>
            <a:off x="8739421" y="3165447"/>
            <a:ext cx="1087687" cy="164050"/>
            <a:chOff x="0" y="0"/>
            <a:chExt cx="286469" cy="43207"/>
          </a:xfrm>
        </p:grpSpPr>
        <p:sp>
          <p:nvSpPr>
            <p:cNvPr id="9" name="Freeform 9"/>
            <p:cNvSpPr/>
            <p:nvPr/>
          </p:nvSpPr>
          <p:spPr>
            <a:xfrm>
              <a:off x="0" y="0"/>
              <a:ext cx="286469" cy="43207"/>
            </a:xfrm>
            <a:custGeom>
              <a:avLst/>
              <a:gdLst/>
              <a:ahLst/>
              <a:cxnLst/>
              <a:rect l="l" t="t" r="r" b="b"/>
              <a:pathLst>
                <a:path w="286469" h="43207">
                  <a:moveTo>
                    <a:pt x="0" y="0"/>
                  </a:moveTo>
                  <a:lnTo>
                    <a:pt x="286469" y="0"/>
                  </a:lnTo>
                  <a:lnTo>
                    <a:pt x="286469" y="43207"/>
                  </a:lnTo>
                  <a:lnTo>
                    <a:pt x="0" y="43207"/>
                  </a:ln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10" name="TextBox 10"/>
            <p:cNvSpPr txBox="1"/>
            <p:nvPr/>
          </p:nvSpPr>
          <p:spPr>
            <a:xfrm>
              <a:off x="0" y="-38100"/>
              <a:ext cx="286469" cy="81307"/>
            </a:xfrm>
            <a:prstGeom prst="rect">
              <a:avLst/>
            </a:prstGeom>
          </p:spPr>
          <p:txBody>
            <a:bodyPr lIns="50800" tIns="50800" rIns="50800" bIns="50800" rtlCol="0" anchor="ctr"/>
            <a:lstStyle/>
            <a:p>
              <a:pPr algn="ctr">
                <a:lnSpc>
                  <a:spcPts val="2199"/>
                </a:lnSpc>
              </a:pPr>
              <a:endParaRPr/>
            </a:p>
          </p:txBody>
        </p:sp>
      </p:grpSp>
      <p:sp>
        <p:nvSpPr>
          <p:cNvPr id="11" name="TextBox 11"/>
          <p:cNvSpPr txBox="1"/>
          <p:nvPr/>
        </p:nvSpPr>
        <p:spPr>
          <a:xfrm>
            <a:off x="957214" y="9358745"/>
            <a:ext cx="1621100" cy="333608"/>
          </a:xfrm>
          <a:prstGeom prst="rect">
            <a:avLst/>
          </a:prstGeom>
        </p:spPr>
        <p:txBody>
          <a:bodyPr lIns="0" tIns="0" rIns="0" bIns="0" rtlCol="0" anchor="t">
            <a:spAutoFit/>
          </a:bodyPr>
          <a:lstStyle/>
          <a:p>
            <a:pPr algn="l">
              <a:lnSpc>
                <a:spcPts val="2612"/>
              </a:lnSpc>
            </a:pPr>
            <a:r>
              <a:rPr lang="en-US" sz="1865" b="1">
                <a:solidFill>
                  <a:srgbClr val="006CCD"/>
                </a:solidFill>
                <a:latin typeface="Poppins Semi-Bold"/>
                <a:ea typeface="Poppins Semi-Bold"/>
                <a:cs typeface="Poppins Semi-Bold"/>
                <a:sym typeface="Poppins Semi-Bold"/>
              </a:rPr>
              <a:t>Page 02</a:t>
            </a:r>
          </a:p>
        </p:txBody>
      </p:sp>
      <p:sp>
        <p:nvSpPr>
          <p:cNvPr id="12" name="TextBox 12"/>
          <p:cNvSpPr txBox="1"/>
          <p:nvPr/>
        </p:nvSpPr>
        <p:spPr>
          <a:xfrm>
            <a:off x="8646798" y="3865322"/>
            <a:ext cx="9641202" cy="1037211"/>
          </a:xfrm>
          <a:prstGeom prst="rect">
            <a:avLst/>
          </a:prstGeom>
        </p:spPr>
        <p:txBody>
          <a:bodyPr lIns="0" tIns="0" rIns="0" bIns="0" rtlCol="0" anchor="t">
            <a:spAutoFit/>
          </a:bodyPr>
          <a:lstStyle/>
          <a:p>
            <a:pPr algn="l">
              <a:lnSpc>
                <a:spcPts val="7574"/>
              </a:lnSpc>
            </a:pPr>
            <a:r>
              <a:rPr lang="en-US" sz="8510" b="1" dirty="0">
                <a:solidFill>
                  <a:srgbClr val="3E67C8"/>
                </a:solidFill>
                <a:latin typeface="Montserrat Ultra-Bold"/>
                <a:ea typeface="Montserrat Ultra-Bold"/>
                <a:cs typeface="Montserrat Ultra-Bold"/>
                <a:sym typeface="Montserrat Ultra-Bold"/>
              </a:rPr>
              <a:t>Team Members</a:t>
            </a:r>
          </a:p>
        </p:txBody>
      </p:sp>
      <p:sp>
        <p:nvSpPr>
          <p:cNvPr id="13" name="TextBox 13"/>
          <p:cNvSpPr txBox="1"/>
          <p:nvPr/>
        </p:nvSpPr>
        <p:spPr>
          <a:xfrm>
            <a:off x="8785405" y="5454982"/>
            <a:ext cx="4681994" cy="650657"/>
          </a:xfrm>
          <a:prstGeom prst="rect">
            <a:avLst/>
          </a:prstGeom>
        </p:spPr>
        <p:txBody>
          <a:bodyPr lIns="0" tIns="0" rIns="0" bIns="0" rtlCol="0" anchor="t">
            <a:spAutoFit/>
          </a:bodyPr>
          <a:lstStyle/>
          <a:p>
            <a:pPr algn="l">
              <a:lnSpc>
                <a:spcPts val="4729"/>
              </a:lnSpc>
            </a:pPr>
            <a:r>
              <a:rPr lang="en-US" sz="5314">
                <a:solidFill>
                  <a:srgbClr val="3E67C8"/>
                </a:solidFill>
                <a:latin typeface="Montserrat"/>
                <a:ea typeface="Montserrat"/>
                <a:cs typeface="Montserrat"/>
                <a:sym typeface="Montserrat"/>
              </a:rPr>
              <a:t>B. Hari Priya </a:t>
            </a:r>
          </a:p>
        </p:txBody>
      </p:sp>
      <p:sp>
        <p:nvSpPr>
          <p:cNvPr id="14" name="TextBox 14"/>
          <p:cNvSpPr txBox="1"/>
          <p:nvPr/>
        </p:nvSpPr>
        <p:spPr>
          <a:xfrm>
            <a:off x="8785405" y="6648564"/>
            <a:ext cx="8582458" cy="1143455"/>
          </a:xfrm>
          <a:prstGeom prst="rect">
            <a:avLst/>
          </a:prstGeom>
        </p:spPr>
        <p:txBody>
          <a:bodyPr lIns="0" tIns="0" rIns="0" bIns="0" rtlCol="0" anchor="t">
            <a:spAutoFit/>
          </a:bodyPr>
          <a:lstStyle/>
          <a:p>
            <a:pPr algn="l">
              <a:lnSpc>
                <a:spcPts val="4383"/>
              </a:lnSpc>
            </a:pPr>
            <a:r>
              <a:rPr lang="en-US" sz="4924" dirty="0">
                <a:solidFill>
                  <a:srgbClr val="3E67C8"/>
                </a:solidFill>
                <a:latin typeface="Montserrat"/>
                <a:ea typeface="Montserrat"/>
                <a:cs typeface="Montserrat"/>
                <a:sym typeface="Montserrat"/>
              </a:rPr>
              <a:t>V. Shakthi Sarvanan</a:t>
            </a:r>
          </a:p>
          <a:p>
            <a:pPr algn="l">
              <a:lnSpc>
                <a:spcPts val="4383"/>
              </a:lnSpc>
            </a:pPr>
            <a:endParaRPr lang="en-US" sz="4924" dirty="0">
              <a:solidFill>
                <a:srgbClr val="3E67C8"/>
              </a:solidFill>
              <a:latin typeface="Montserrat"/>
              <a:ea typeface="Montserrat"/>
              <a:cs typeface="Montserrat"/>
              <a:sym typeface="Montserrat"/>
            </a:endParaRPr>
          </a:p>
        </p:txBody>
      </p:sp>
      <p:sp>
        <p:nvSpPr>
          <p:cNvPr id="15" name="TextBox 15"/>
          <p:cNvSpPr txBox="1"/>
          <p:nvPr/>
        </p:nvSpPr>
        <p:spPr>
          <a:xfrm>
            <a:off x="8785405" y="7727847"/>
            <a:ext cx="6293147" cy="650657"/>
          </a:xfrm>
          <a:prstGeom prst="rect">
            <a:avLst/>
          </a:prstGeom>
        </p:spPr>
        <p:txBody>
          <a:bodyPr lIns="0" tIns="0" rIns="0" bIns="0" rtlCol="0" anchor="t">
            <a:spAutoFit/>
          </a:bodyPr>
          <a:lstStyle/>
          <a:p>
            <a:pPr algn="l">
              <a:lnSpc>
                <a:spcPts val="4729"/>
              </a:lnSpc>
            </a:pPr>
            <a:r>
              <a:rPr lang="en-US" sz="5314" dirty="0">
                <a:solidFill>
                  <a:srgbClr val="3E67C8"/>
                </a:solidFill>
                <a:latin typeface="Montserrat"/>
                <a:ea typeface="Montserrat"/>
                <a:cs typeface="Montserrat"/>
                <a:sym typeface="Montserrat"/>
              </a:rPr>
              <a:t>CH. Harshapriya </a:t>
            </a:r>
          </a:p>
        </p:txBody>
      </p:sp>
      <p:sp>
        <p:nvSpPr>
          <p:cNvPr id="16" name="TextBox 16"/>
          <p:cNvSpPr txBox="1"/>
          <p:nvPr/>
        </p:nvSpPr>
        <p:spPr>
          <a:xfrm>
            <a:off x="8785405" y="8765238"/>
            <a:ext cx="4681994" cy="650657"/>
          </a:xfrm>
          <a:prstGeom prst="rect">
            <a:avLst/>
          </a:prstGeom>
        </p:spPr>
        <p:txBody>
          <a:bodyPr lIns="0" tIns="0" rIns="0" bIns="0" rtlCol="0" anchor="t">
            <a:spAutoFit/>
          </a:bodyPr>
          <a:lstStyle/>
          <a:p>
            <a:pPr algn="l">
              <a:lnSpc>
                <a:spcPts val="4729"/>
              </a:lnSpc>
            </a:pPr>
            <a:r>
              <a:rPr lang="en-US" sz="5314">
                <a:solidFill>
                  <a:srgbClr val="3E67C8"/>
                </a:solidFill>
                <a:latin typeface="Montserrat"/>
                <a:ea typeface="Montserrat"/>
                <a:cs typeface="Montserrat"/>
                <a:sym typeface="Montserrat"/>
              </a:rPr>
              <a:t>Athul 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AutoShape 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grpSp>
        <p:nvGrpSpPr>
          <p:cNvPr id="4" name="Group 4"/>
          <p:cNvGrpSpPr/>
          <p:nvPr/>
        </p:nvGrpSpPr>
        <p:grpSpPr>
          <a:xfrm>
            <a:off x="1028700" y="4735945"/>
            <a:ext cx="407555" cy="407555"/>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7" name="TextBox 7"/>
          <p:cNvSpPr txBox="1"/>
          <p:nvPr/>
        </p:nvSpPr>
        <p:spPr>
          <a:xfrm>
            <a:off x="957214" y="9358745"/>
            <a:ext cx="1621100" cy="333608"/>
          </a:xfrm>
          <a:prstGeom prst="rect">
            <a:avLst/>
          </a:prstGeom>
        </p:spPr>
        <p:txBody>
          <a:bodyPr lIns="0" tIns="0" rIns="0" bIns="0" rtlCol="0" anchor="t">
            <a:spAutoFit/>
          </a:bodyPr>
          <a:lstStyle/>
          <a:p>
            <a:pPr algn="l">
              <a:lnSpc>
                <a:spcPts val="2612"/>
              </a:lnSpc>
            </a:pPr>
            <a:r>
              <a:rPr lang="en-US" sz="1865" b="1">
                <a:solidFill>
                  <a:srgbClr val="006CCD"/>
                </a:solidFill>
                <a:latin typeface="Poppins Semi-Bold"/>
                <a:ea typeface="Poppins Semi-Bold"/>
                <a:cs typeface="Poppins Semi-Bold"/>
                <a:sym typeface="Poppins Semi-Bold"/>
              </a:rPr>
              <a:t>Page 03</a:t>
            </a:r>
          </a:p>
        </p:txBody>
      </p:sp>
      <p:sp>
        <p:nvSpPr>
          <p:cNvPr id="8" name="TextBox 8"/>
          <p:cNvSpPr txBox="1"/>
          <p:nvPr/>
        </p:nvSpPr>
        <p:spPr>
          <a:xfrm>
            <a:off x="1287691" y="2824299"/>
            <a:ext cx="7905060" cy="1030388"/>
          </a:xfrm>
          <a:prstGeom prst="rect">
            <a:avLst/>
          </a:prstGeom>
        </p:spPr>
        <p:txBody>
          <a:bodyPr lIns="0" tIns="0" rIns="0" bIns="0" rtlCol="0" anchor="t">
            <a:spAutoFit/>
          </a:bodyPr>
          <a:lstStyle/>
          <a:p>
            <a:pPr algn="l">
              <a:lnSpc>
                <a:spcPts val="7574"/>
              </a:lnSpc>
            </a:pPr>
            <a:r>
              <a:rPr lang="en-US" sz="8510" b="1">
                <a:solidFill>
                  <a:srgbClr val="3E67C8"/>
                </a:solidFill>
                <a:latin typeface="Montserrat Bold"/>
                <a:ea typeface="Montserrat Bold"/>
                <a:cs typeface="Montserrat Bold"/>
                <a:sym typeface="Montserrat Bold"/>
              </a:rPr>
              <a:t>Objective :</a:t>
            </a:r>
          </a:p>
        </p:txBody>
      </p:sp>
      <p:grpSp>
        <p:nvGrpSpPr>
          <p:cNvPr id="9" name="Group 9"/>
          <p:cNvGrpSpPr/>
          <p:nvPr/>
        </p:nvGrpSpPr>
        <p:grpSpPr>
          <a:xfrm>
            <a:off x="1028700" y="7075920"/>
            <a:ext cx="407555" cy="407555"/>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12" name="TextBox 12"/>
          <p:cNvSpPr txBox="1"/>
          <p:nvPr/>
        </p:nvSpPr>
        <p:spPr>
          <a:xfrm>
            <a:off x="1696913" y="4626213"/>
            <a:ext cx="16302086" cy="2297151"/>
          </a:xfrm>
          <a:prstGeom prst="rect">
            <a:avLst/>
          </a:prstGeom>
        </p:spPr>
        <p:txBody>
          <a:bodyPr lIns="0" tIns="0" rIns="0" bIns="0" rtlCol="0" anchor="t">
            <a:spAutoFit/>
          </a:bodyPr>
          <a:lstStyle/>
          <a:p>
            <a:pPr algn="l">
              <a:lnSpc>
                <a:spcPts val="4635"/>
              </a:lnSpc>
            </a:pPr>
            <a:r>
              <a:rPr lang="en-US" sz="3310" spc="122">
                <a:solidFill>
                  <a:srgbClr val="3E67C8"/>
                </a:solidFill>
                <a:latin typeface="Montserrat"/>
                <a:ea typeface="Montserrat"/>
                <a:cs typeface="Montserrat"/>
                <a:sym typeface="Montserrat"/>
              </a:rPr>
              <a:t>The objective of this project is to develop an intelligent system using Natural Language Processing (NLP) and Machine Learning (ML) techniques to automatically detect and classify job postings as real or fake.</a:t>
            </a:r>
          </a:p>
        </p:txBody>
      </p:sp>
      <p:sp>
        <p:nvSpPr>
          <p:cNvPr id="13" name="TextBox 13"/>
          <p:cNvSpPr txBox="1"/>
          <p:nvPr/>
        </p:nvSpPr>
        <p:spPr>
          <a:xfrm>
            <a:off x="1696913" y="6992479"/>
            <a:ext cx="16302086" cy="2297151"/>
          </a:xfrm>
          <a:prstGeom prst="rect">
            <a:avLst/>
          </a:prstGeom>
        </p:spPr>
        <p:txBody>
          <a:bodyPr lIns="0" tIns="0" rIns="0" bIns="0" rtlCol="0" anchor="t">
            <a:spAutoFit/>
          </a:bodyPr>
          <a:lstStyle/>
          <a:p>
            <a:pPr algn="l">
              <a:lnSpc>
                <a:spcPts val="4635"/>
              </a:lnSpc>
            </a:pPr>
            <a:r>
              <a:rPr lang="en-US" sz="3310" spc="122">
                <a:solidFill>
                  <a:srgbClr val="3E67C8"/>
                </a:solidFill>
                <a:latin typeface="Montserrat"/>
                <a:ea typeface="Montserrat"/>
                <a:cs typeface="Montserrat"/>
                <a:sym typeface="Montserrat"/>
              </a:rPr>
              <a:t>The system leverages text-based features from job descriptions and user feedback to continuously improve its prediction accuracy, helping users identify fraudulent job postings efficiently.</a:t>
            </a:r>
          </a:p>
          <a:p>
            <a:pPr algn="l">
              <a:lnSpc>
                <a:spcPts val="4635"/>
              </a:lnSpc>
            </a:pPr>
            <a:endParaRPr lang="en-US" sz="3310" spc="122">
              <a:solidFill>
                <a:srgbClr val="3E67C8"/>
              </a:solidFill>
              <a:latin typeface="Montserrat"/>
              <a:ea typeface="Montserrat"/>
              <a:cs typeface="Montserrat"/>
              <a:sym typeface="Montserrat"/>
            </a:endParaRPr>
          </a:p>
        </p:txBody>
      </p:sp>
      <p:grpSp>
        <p:nvGrpSpPr>
          <p:cNvPr id="14" name="Group 14"/>
          <p:cNvGrpSpPr/>
          <p:nvPr/>
        </p:nvGrpSpPr>
        <p:grpSpPr>
          <a:xfrm>
            <a:off x="1287691" y="2403074"/>
            <a:ext cx="1087687" cy="164050"/>
            <a:chOff x="0" y="0"/>
            <a:chExt cx="286469" cy="43207"/>
          </a:xfrm>
        </p:grpSpPr>
        <p:sp>
          <p:nvSpPr>
            <p:cNvPr id="15" name="Freeform 15"/>
            <p:cNvSpPr/>
            <p:nvPr/>
          </p:nvSpPr>
          <p:spPr>
            <a:xfrm>
              <a:off x="0" y="0"/>
              <a:ext cx="286469" cy="43207"/>
            </a:xfrm>
            <a:custGeom>
              <a:avLst/>
              <a:gdLst/>
              <a:ahLst/>
              <a:cxnLst/>
              <a:rect l="l" t="t" r="r" b="b"/>
              <a:pathLst>
                <a:path w="286469" h="43207">
                  <a:moveTo>
                    <a:pt x="0" y="0"/>
                  </a:moveTo>
                  <a:lnTo>
                    <a:pt x="286469" y="0"/>
                  </a:lnTo>
                  <a:lnTo>
                    <a:pt x="286469" y="43207"/>
                  </a:lnTo>
                  <a:lnTo>
                    <a:pt x="0" y="43207"/>
                  </a:ln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16" name="TextBox 16"/>
            <p:cNvSpPr txBox="1"/>
            <p:nvPr/>
          </p:nvSpPr>
          <p:spPr>
            <a:xfrm>
              <a:off x="0" y="-38100"/>
              <a:ext cx="286469" cy="81307"/>
            </a:xfrm>
            <a:prstGeom prst="rect">
              <a:avLst/>
            </a:prstGeom>
          </p:spPr>
          <p:txBody>
            <a:bodyPr lIns="50800" tIns="50800" rIns="50800" bIns="50800" rtlCol="0" anchor="ctr"/>
            <a:lstStyle/>
            <a:p>
              <a:pPr algn="ctr">
                <a:lnSpc>
                  <a:spcPts val="2199"/>
                </a:lnSpc>
              </a:pPr>
              <a:endParaRPr/>
            </a:p>
          </p:txBody>
        </p:sp>
      </p:grpSp>
      <p:grpSp>
        <p:nvGrpSpPr>
          <p:cNvPr id="17" name="Group 17"/>
          <p:cNvGrpSpPr/>
          <p:nvPr/>
        </p:nvGrpSpPr>
        <p:grpSpPr>
          <a:xfrm>
            <a:off x="-955965" y="1717649"/>
            <a:ext cx="2392220" cy="239222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Freeform 3"/>
          <p:cNvSpPr/>
          <p:nvPr/>
        </p:nvSpPr>
        <p:spPr>
          <a:xfrm flipH="1" flipV="1">
            <a:off x="-5316558" y="459799"/>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sp>
        <p:nvSpPr>
          <p:cNvPr id="4" name="AutoShape 4"/>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5" name="TextBox 5"/>
          <p:cNvSpPr txBox="1"/>
          <p:nvPr/>
        </p:nvSpPr>
        <p:spPr>
          <a:xfrm>
            <a:off x="957214" y="9358745"/>
            <a:ext cx="1621100" cy="333608"/>
          </a:xfrm>
          <a:prstGeom prst="rect">
            <a:avLst/>
          </a:prstGeom>
        </p:spPr>
        <p:txBody>
          <a:bodyPr lIns="0" tIns="0" rIns="0" bIns="0" rtlCol="0" anchor="t">
            <a:spAutoFit/>
          </a:bodyPr>
          <a:lstStyle/>
          <a:p>
            <a:pPr algn="l">
              <a:lnSpc>
                <a:spcPts val="2612"/>
              </a:lnSpc>
            </a:pPr>
            <a:r>
              <a:rPr lang="en-US" sz="1865" b="1">
                <a:solidFill>
                  <a:srgbClr val="006CCD"/>
                </a:solidFill>
                <a:latin typeface="Poppins Semi-Bold"/>
                <a:ea typeface="Poppins Semi-Bold"/>
                <a:cs typeface="Poppins Semi-Bold"/>
                <a:sym typeface="Poppins Semi-Bold"/>
              </a:rPr>
              <a:t>Page 04</a:t>
            </a:r>
          </a:p>
        </p:txBody>
      </p:sp>
      <p:grpSp>
        <p:nvGrpSpPr>
          <p:cNvPr id="6" name="Group 6"/>
          <p:cNvGrpSpPr/>
          <p:nvPr/>
        </p:nvGrpSpPr>
        <p:grpSpPr>
          <a:xfrm rot="1210284">
            <a:off x="-963547" y="1843288"/>
            <a:ext cx="2392220" cy="2392220"/>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9" name="TextBox 9"/>
          <p:cNvSpPr txBox="1"/>
          <p:nvPr/>
        </p:nvSpPr>
        <p:spPr>
          <a:xfrm>
            <a:off x="1028700" y="3316921"/>
            <a:ext cx="11150107" cy="1037211"/>
          </a:xfrm>
          <a:prstGeom prst="rect">
            <a:avLst/>
          </a:prstGeom>
        </p:spPr>
        <p:txBody>
          <a:bodyPr lIns="0" tIns="0" rIns="0" bIns="0" rtlCol="0" anchor="t">
            <a:spAutoFit/>
          </a:bodyPr>
          <a:lstStyle/>
          <a:p>
            <a:pPr algn="l">
              <a:lnSpc>
                <a:spcPts val="7574"/>
              </a:lnSpc>
            </a:pPr>
            <a:r>
              <a:rPr lang="en-US" sz="8510" b="1">
                <a:solidFill>
                  <a:srgbClr val="3E67C8"/>
                </a:solidFill>
                <a:latin typeface="Montserrat Ultra-Bold"/>
                <a:ea typeface="Montserrat Ultra-Bold"/>
                <a:cs typeface="Montserrat Ultra-Bold"/>
                <a:sym typeface="Montserrat Ultra-Bold"/>
              </a:rPr>
              <a:t>Dataset Overview</a:t>
            </a:r>
          </a:p>
        </p:txBody>
      </p:sp>
      <p:sp>
        <p:nvSpPr>
          <p:cNvPr id="10" name="TextBox 10"/>
          <p:cNvSpPr txBox="1"/>
          <p:nvPr/>
        </p:nvSpPr>
        <p:spPr>
          <a:xfrm>
            <a:off x="957214" y="4955599"/>
            <a:ext cx="17971073" cy="2564201"/>
          </a:xfrm>
          <a:prstGeom prst="rect">
            <a:avLst/>
          </a:prstGeom>
        </p:spPr>
        <p:txBody>
          <a:bodyPr lIns="0" tIns="0" rIns="0" bIns="0" rtlCol="0" anchor="t">
            <a:spAutoFit/>
          </a:bodyPr>
          <a:lstStyle/>
          <a:p>
            <a:pPr marL="792827" lvl="1" indent="-396413" algn="l">
              <a:lnSpc>
                <a:spcPts val="5141"/>
              </a:lnSpc>
              <a:buAutoNum type="arabicPeriod"/>
            </a:pPr>
            <a:r>
              <a:rPr lang="en-US" sz="3672" spc="135">
                <a:solidFill>
                  <a:srgbClr val="3E67C8"/>
                </a:solidFill>
                <a:latin typeface="Montserrat"/>
                <a:ea typeface="Montserrat"/>
                <a:cs typeface="Montserrat"/>
                <a:sym typeface="Montserrat"/>
              </a:rPr>
              <a:t>Source: Kaggle - Job Detection Dataset</a:t>
            </a:r>
          </a:p>
          <a:p>
            <a:pPr marL="792827" lvl="1" indent="-396413" algn="l">
              <a:lnSpc>
                <a:spcPts val="5141"/>
              </a:lnSpc>
              <a:buAutoNum type="arabicPeriod"/>
            </a:pPr>
            <a:r>
              <a:rPr lang="en-US" sz="3672" spc="135">
                <a:solidFill>
                  <a:srgbClr val="3E67C8"/>
                </a:solidFill>
                <a:latin typeface="Montserrat"/>
                <a:ea typeface="Montserrat"/>
                <a:cs typeface="Montserrat"/>
                <a:sym typeface="Montserrat"/>
              </a:rPr>
              <a:t>Size: 25,788 job postings</a:t>
            </a:r>
          </a:p>
          <a:p>
            <a:pPr marL="792827" lvl="1" indent="-396413" algn="l">
              <a:lnSpc>
                <a:spcPts val="5141"/>
              </a:lnSpc>
              <a:buAutoNum type="arabicPeriod"/>
            </a:pPr>
            <a:r>
              <a:rPr lang="en-US" sz="3672" spc="135">
                <a:solidFill>
                  <a:srgbClr val="3E67C8"/>
                </a:solidFill>
                <a:latin typeface="Montserrat"/>
                <a:ea typeface="Montserrat"/>
                <a:cs typeface="Montserrat"/>
                <a:sym typeface="Montserrat"/>
              </a:rPr>
              <a:t>Features: 10 attributes describing job details (e.g., title, description, requirements, company profile, benefits, industry).</a:t>
            </a:r>
          </a:p>
        </p:txBody>
      </p:sp>
      <p:grpSp>
        <p:nvGrpSpPr>
          <p:cNvPr id="11" name="Group 11"/>
          <p:cNvGrpSpPr/>
          <p:nvPr/>
        </p:nvGrpSpPr>
        <p:grpSpPr>
          <a:xfrm>
            <a:off x="1028700" y="2890844"/>
            <a:ext cx="1087687" cy="168902"/>
            <a:chOff x="0" y="0"/>
            <a:chExt cx="286469" cy="44485"/>
          </a:xfrm>
        </p:grpSpPr>
        <p:sp>
          <p:nvSpPr>
            <p:cNvPr id="12" name="Freeform 12"/>
            <p:cNvSpPr/>
            <p:nvPr/>
          </p:nvSpPr>
          <p:spPr>
            <a:xfrm>
              <a:off x="0" y="0"/>
              <a:ext cx="286469" cy="44485"/>
            </a:xfrm>
            <a:custGeom>
              <a:avLst/>
              <a:gdLst/>
              <a:ahLst/>
              <a:cxnLst/>
              <a:rect l="l" t="t" r="r" b="b"/>
              <a:pathLst>
                <a:path w="286469" h="44485">
                  <a:moveTo>
                    <a:pt x="0" y="0"/>
                  </a:moveTo>
                  <a:lnTo>
                    <a:pt x="286469" y="0"/>
                  </a:lnTo>
                  <a:lnTo>
                    <a:pt x="286469" y="44485"/>
                  </a:lnTo>
                  <a:lnTo>
                    <a:pt x="0" y="44485"/>
                  </a:ln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13" name="TextBox 13"/>
            <p:cNvSpPr txBox="1"/>
            <p:nvPr/>
          </p:nvSpPr>
          <p:spPr>
            <a:xfrm>
              <a:off x="0" y="-38100"/>
              <a:ext cx="286469" cy="82585"/>
            </a:xfrm>
            <a:prstGeom prst="rect">
              <a:avLst/>
            </a:prstGeom>
          </p:spPr>
          <p:txBody>
            <a:bodyPr lIns="50800" tIns="50800" rIns="50800" bIns="50800" rtlCol="0" anchor="ctr"/>
            <a:lstStyle/>
            <a:p>
              <a:pPr algn="ctr">
                <a:lnSpc>
                  <a:spcPts val="2199"/>
                </a:lnSpc>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AutoShape 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4" name="TextBox 4"/>
          <p:cNvSpPr txBox="1"/>
          <p:nvPr/>
        </p:nvSpPr>
        <p:spPr>
          <a:xfrm>
            <a:off x="957214" y="9358745"/>
            <a:ext cx="1621100" cy="333608"/>
          </a:xfrm>
          <a:prstGeom prst="rect">
            <a:avLst/>
          </a:prstGeom>
        </p:spPr>
        <p:txBody>
          <a:bodyPr lIns="0" tIns="0" rIns="0" bIns="0" rtlCol="0" anchor="t">
            <a:spAutoFit/>
          </a:bodyPr>
          <a:lstStyle/>
          <a:p>
            <a:pPr algn="l">
              <a:lnSpc>
                <a:spcPts val="2612"/>
              </a:lnSpc>
            </a:pPr>
            <a:r>
              <a:rPr lang="en-US" sz="1865" b="1">
                <a:solidFill>
                  <a:srgbClr val="006CCD"/>
                </a:solidFill>
                <a:latin typeface="Poppins Semi-Bold"/>
                <a:ea typeface="Poppins Semi-Bold"/>
                <a:cs typeface="Poppins Semi-Bold"/>
                <a:sym typeface="Poppins Semi-Bold"/>
              </a:rPr>
              <a:t>Page 05</a:t>
            </a:r>
          </a:p>
        </p:txBody>
      </p:sp>
      <p:sp>
        <p:nvSpPr>
          <p:cNvPr id="5" name="TextBox 5"/>
          <p:cNvSpPr txBox="1"/>
          <p:nvPr/>
        </p:nvSpPr>
        <p:spPr>
          <a:xfrm>
            <a:off x="414338" y="3301565"/>
            <a:ext cx="17459323" cy="6168449"/>
          </a:xfrm>
          <a:prstGeom prst="rect">
            <a:avLst/>
          </a:prstGeom>
        </p:spPr>
        <p:txBody>
          <a:bodyPr lIns="0" tIns="0" rIns="0" bIns="0" rtlCol="0" anchor="t">
            <a:spAutoFit/>
          </a:bodyPr>
          <a:lstStyle/>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Streamlit</a:t>
            </a:r>
            <a:r>
              <a:rPr lang="en-US" sz="3522" b="1" spc="130">
                <a:solidFill>
                  <a:srgbClr val="3E67C8"/>
                </a:solidFill>
                <a:latin typeface="Montserrat Semi-Bold"/>
                <a:ea typeface="Montserrat Semi-Bold"/>
                <a:cs typeface="Montserrat Semi-Bold"/>
                <a:sym typeface="Montserrat Semi-Bold"/>
              </a:rPr>
              <a:t> – </a:t>
            </a:r>
            <a:r>
              <a:rPr lang="en-US" sz="3522" spc="130">
                <a:solidFill>
                  <a:srgbClr val="3E67C8"/>
                </a:solidFill>
                <a:latin typeface="Montserrat"/>
                <a:ea typeface="Montserrat"/>
                <a:cs typeface="Montserrat"/>
                <a:sym typeface="Montserrat"/>
              </a:rPr>
              <a:t>For creating an interactive web app interface</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Pandas</a:t>
            </a:r>
            <a:r>
              <a:rPr lang="en-US" sz="3522" b="1" spc="130">
                <a:solidFill>
                  <a:srgbClr val="3E67C8"/>
                </a:solidFill>
                <a:latin typeface="Montserrat Semi-Bold"/>
                <a:ea typeface="Montserrat Semi-Bold"/>
                <a:cs typeface="Montserrat Semi-Bold"/>
                <a:sym typeface="Montserrat Semi-Bold"/>
              </a:rPr>
              <a:t> – </a:t>
            </a:r>
            <a:r>
              <a:rPr lang="en-US" sz="3522" spc="130">
                <a:solidFill>
                  <a:srgbClr val="3E67C8"/>
                </a:solidFill>
                <a:latin typeface="Montserrat"/>
                <a:ea typeface="Montserrat"/>
                <a:cs typeface="Montserrat"/>
                <a:sym typeface="Montserrat"/>
              </a:rPr>
              <a:t>For data loading, cleaning, and manipulation</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re / os </a:t>
            </a:r>
            <a:r>
              <a:rPr lang="en-US" sz="3522" b="1" spc="130">
                <a:solidFill>
                  <a:srgbClr val="3E67C8"/>
                </a:solidFill>
                <a:latin typeface="Montserrat Semi-Bold"/>
                <a:ea typeface="Montserrat Semi-Bold"/>
                <a:cs typeface="Montserrat Semi-Bold"/>
                <a:sym typeface="Montserrat Semi-Bold"/>
              </a:rPr>
              <a:t>– </a:t>
            </a:r>
            <a:r>
              <a:rPr lang="en-US" sz="3522" spc="130">
                <a:solidFill>
                  <a:srgbClr val="3E67C8"/>
                </a:solidFill>
                <a:latin typeface="Montserrat"/>
                <a:ea typeface="Montserrat"/>
                <a:cs typeface="Montserrat"/>
                <a:sym typeface="Montserrat"/>
              </a:rPr>
              <a:t>For text cleaning and file handling</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Joblib</a:t>
            </a:r>
            <a:r>
              <a:rPr lang="en-US" sz="3522" spc="130">
                <a:solidFill>
                  <a:srgbClr val="3E67C8"/>
                </a:solidFill>
                <a:latin typeface="Montserrat"/>
                <a:ea typeface="Montserrat"/>
                <a:cs typeface="Montserrat"/>
                <a:sym typeface="Montserrat"/>
              </a:rPr>
              <a:t> </a:t>
            </a:r>
            <a:r>
              <a:rPr lang="en-US" sz="3522" b="1" spc="130">
                <a:solidFill>
                  <a:srgbClr val="3E67C8"/>
                </a:solidFill>
                <a:latin typeface="Montserrat Semi-Bold"/>
                <a:ea typeface="Montserrat Semi-Bold"/>
                <a:cs typeface="Montserrat Semi-Bold"/>
                <a:sym typeface="Montserrat Semi-Bold"/>
              </a:rPr>
              <a:t>– </a:t>
            </a:r>
            <a:r>
              <a:rPr lang="en-US" sz="3522" spc="130">
                <a:solidFill>
                  <a:srgbClr val="3E67C8"/>
                </a:solidFill>
                <a:latin typeface="Montserrat"/>
                <a:ea typeface="Montserrat"/>
                <a:cs typeface="Montserrat"/>
                <a:sym typeface="Montserrat"/>
              </a:rPr>
              <a:t>For saving and loading trained ML models</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Matplotlib &amp; Seaborn</a:t>
            </a:r>
            <a:r>
              <a:rPr lang="en-US" sz="3522" b="1" spc="130">
                <a:solidFill>
                  <a:srgbClr val="3E67C8"/>
                </a:solidFill>
                <a:latin typeface="Montserrat Semi-Bold"/>
                <a:ea typeface="Montserrat Semi-Bold"/>
                <a:cs typeface="Montserrat Semi-Bold"/>
                <a:sym typeface="Montserrat Semi-Bold"/>
              </a:rPr>
              <a:t> – </a:t>
            </a:r>
            <a:r>
              <a:rPr lang="en-US" sz="3522" spc="130">
                <a:solidFill>
                  <a:srgbClr val="3E67C8"/>
                </a:solidFill>
                <a:latin typeface="Montserrat"/>
                <a:ea typeface="Montserrat"/>
                <a:cs typeface="Montserrat"/>
                <a:sym typeface="Montserrat"/>
              </a:rPr>
              <a:t>For data visualization and performance plots</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train_test_split</a:t>
            </a:r>
            <a:r>
              <a:rPr lang="en-US" sz="3522" b="1" spc="130">
                <a:solidFill>
                  <a:srgbClr val="3E67C8"/>
                </a:solidFill>
                <a:latin typeface="Montserrat Semi-Bold"/>
                <a:ea typeface="Montserrat Semi-Bold"/>
                <a:cs typeface="Montserrat Semi-Bold"/>
                <a:sym typeface="Montserrat Semi-Bold"/>
              </a:rPr>
              <a:t> – </a:t>
            </a:r>
            <a:r>
              <a:rPr lang="en-US" sz="3522" spc="130">
                <a:solidFill>
                  <a:srgbClr val="3E67C8"/>
                </a:solidFill>
                <a:latin typeface="Montserrat"/>
                <a:ea typeface="Montserrat"/>
                <a:cs typeface="Montserrat"/>
                <a:sym typeface="Montserrat"/>
              </a:rPr>
              <a:t>Split dataset into training/testing sets  </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TfidfVectorizer</a:t>
            </a:r>
            <a:r>
              <a:rPr lang="en-US" sz="3522" spc="130">
                <a:solidFill>
                  <a:srgbClr val="3E67C8"/>
                </a:solidFill>
                <a:latin typeface="Montserrat"/>
                <a:ea typeface="Montserrat"/>
                <a:cs typeface="Montserrat"/>
                <a:sym typeface="Montserrat"/>
              </a:rPr>
              <a:t> – Convert text to numerical features</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LogisticRegression</a:t>
            </a:r>
            <a:r>
              <a:rPr lang="en-US" sz="3522" spc="130">
                <a:solidFill>
                  <a:srgbClr val="3E67C8"/>
                </a:solidFill>
                <a:latin typeface="Montserrat"/>
                <a:ea typeface="Montserrat"/>
                <a:cs typeface="Montserrat"/>
                <a:sym typeface="Montserrat"/>
              </a:rPr>
              <a:t> – Machine learning model for text classification</a:t>
            </a:r>
          </a:p>
          <a:p>
            <a:pPr marL="760547" lvl="1" indent="-380274" algn="l">
              <a:lnSpc>
                <a:spcPts val="4931"/>
              </a:lnSpc>
              <a:buFont typeface="Arial"/>
              <a:buChar char="•"/>
            </a:pPr>
            <a:r>
              <a:rPr lang="en-US" sz="3522" b="1" spc="130">
                <a:solidFill>
                  <a:srgbClr val="3E67C8"/>
                </a:solidFill>
                <a:latin typeface="Montserrat Bold"/>
                <a:ea typeface="Montserrat Bold"/>
                <a:cs typeface="Montserrat Bold"/>
                <a:sym typeface="Montserrat Bold"/>
              </a:rPr>
              <a:t>metrics</a:t>
            </a:r>
            <a:r>
              <a:rPr lang="en-US" sz="3522" spc="130">
                <a:solidFill>
                  <a:srgbClr val="3E67C8"/>
                </a:solidFill>
                <a:latin typeface="Montserrat"/>
                <a:ea typeface="Montserrat"/>
                <a:cs typeface="Montserrat"/>
                <a:sym typeface="Montserrat"/>
              </a:rPr>
              <a:t> – Evaluate model performance (accuracy, precision, recall,F1) </a:t>
            </a:r>
          </a:p>
          <a:p>
            <a:pPr algn="l">
              <a:lnSpc>
                <a:spcPts val="4931"/>
              </a:lnSpc>
            </a:pPr>
            <a:endParaRPr lang="en-US" sz="3522" spc="130">
              <a:solidFill>
                <a:srgbClr val="3E67C8"/>
              </a:solidFill>
              <a:latin typeface="Montserrat"/>
              <a:ea typeface="Montserrat"/>
              <a:cs typeface="Montserrat"/>
              <a:sym typeface="Montserrat"/>
            </a:endParaRPr>
          </a:p>
        </p:txBody>
      </p:sp>
      <p:sp>
        <p:nvSpPr>
          <p:cNvPr id="6" name="TextBox 6"/>
          <p:cNvSpPr txBox="1"/>
          <p:nvPr/>
        </p:nvSpPr>
        <p:spPr>
          <a:xfrm>
            <a:off x="623560" y="1974824"/>
            <a:ext cx="8140912" cy="1996534"/>
          </a:xfrm>
          <a:prstGeom prst="rect">
            <a:avLst/>
          </a:prstGeom>
        </p:spPr>
        <p:txBody>
          <a:bodyPr lIns="0" tIns="0" rIns="0" bIns="0" rtlCol="0" anchor="t">
            <a:spAutoFit/>
          </a:bodyPr>
          <a:lstStyle/>
          <a:p>
            <a:pPr algn="l">
              <a:lnSpc>
                <a:spcPts val="7574"/>
              </a:lnSpc>
            </a:pPr>
            <a:r>
              <a:rPr lang="en-US" sz="8510" b="1">
                <a:solidFill>
                  <a:srgbClr val="3E67C8"/>
                </a:solidFill>
                <a:latin typeface="Montserrat Ultra-Bold"/>
                <a:ea typeface="Montserrat Ultra-Bold"/>
                <a:cs typeface="Montserrat Ultra-Bold"/>
                <a:sym typeface="Montserrat Ultra-Bold"/>
              </a:rPr>
              <a:t>Libraries</a:t>
            </a:r>
          </a:p>
          <a:p>
            <a:pPr algn="l">
              <a:lnSpc>
                <a:spcPts val="7574"/>
              </a:lnSpc>
            </a:pPr>
            <a:endParaRPr lang="en-US" sz="8510" b="1">
              <a:solidFill>
                <a:srgbClr val="3E67C8"/>
              </a:solidFill>
              <a:latin typeface="Montserrat Ultra-Bold"/>
              <a:ea typeface="Montserrat Ultra-Bold"/>
              <a:cs typeface="Montserrat Ultra-Bold"/>
              <a:sym typeface="Montserrat Ultra-Bold"/>
            </a:endParaRPr>
          </a:p>
        </p:txBody>
      </p:sp>
      <p:grpSp>
        <p:nvGrpSpPr>
          <p:cNvPr id="7" name="Group 7"/>
          <p:cNvGrpSpPr/>
          <p:nvPr/>
        </p:nvGrpSpPr>
        <p:grpSpPr>
          <a:xfrm rot="1210284">
            <a:off x="-963547" y="521539"/>
            <a:ext cx="2392220" cy="239222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AutoShape 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4" name="TextBox 4"/>
          <p:cNvSpPr txBox="1"/>
          <p:nvPr/>
        </p:nvSpPr>
        <p:spPr>
          <a:xfrm>
            <a:off x="957214" y="9358745"/>
            <a:ext cx="1621100" cy="333608"/>
          </a:xfrm>
          <a:prstGeom prst="rect">
            <a:avLst/>
          </a:prstGeom>
        </p:spPr>
        <p:txBody>
          <a:bodyPr lIns="0" tIns="0" rIns="0" bIns="0" rtlCol="0" anchor="t">
            <a:spAutoFit/>
          </a:bodyPr>
          <a:lstStyle/>
          <a:p>
            <a:pPr algn="l">
              <a:lnSpc>
                <a:spcPts val="2612"/>
              </a:lnSpc>
            </a:pPr>
            <a:r>
              <a:rPr lang="en-US" sz="1865" b="1">
                <a:solidFill>
                  <a:srgbClr val="006CCD"/>
                </a:solidFill>
                <a:latin typeface="Poppins Semi-Bold"/>
                <a:ea typeface="Poppins Semi-Bold"/>
                <a:cs typeface="Poppins Semi-Bold"/>
                <a:sym typeface="Poppins Semi-Bold"/>
              </a:rPr>
              <a:t>Page 06</a:t>
            </a:r>
          </a:p>
        </p:txBody>
      </p:sp>
      <p:sp>
        <p:nvSpPr>
          <p:cNvPr id="5" name="TextBox 5"/>
          <p:cNvSpPr txBox="1"/>
          <p:nvPr/>
        </p:nvSpPr>
        <p:spPr>
          <a:xfrm>
            <a:off x="389464" y="3233800"/>
            <a:ext cx="8080192" cy="3263645"/>
          </a:xfrm>
          <a:prstGeom prst="rect">
            <a:avLst/>
          </a:prstGeom>
        </p:spPr>
        <p:txBody>
          <a:bodyPr lIns="0" tIns="0" rIns="0" bIns="0" rtlCol="0" anchor="t">
            <a:spAutoFit/>
          </a:bodyPr>
          <a:lstStyle/>
          <a:p>
            <a:pPr marL="636934" lvl="1" indent="-318467" algn="l">
              <a:lnSpc>
                <a:spcPts val="3717"/>
              </a:lnSpc>
              <a:buFont typeface="Arial"/>
              <a:buChar char="•"/>
            </a:pPr>
            <a:r>
              <a:rPr lang="en-US" sz="2950" b="1">
                <a:solidFill>
                  <a:srgbClr val="006CCD"/>
                </a:solidFill>
                <a:latin typeface="Montserrat Bold"/>
                <a:ea typeface="Montserrat Bold"/>
                <a:cs typeface="Montserrat Bold"/>
                <a:sym typeface="Montserrat Bold"/>
              </a:rPr>
              <a:t>word_tokenize</a:t>
            </a:r>
            <a:r>
              <a:rPr lang="en-US" sz="2950" b="1">
                <a:solidFill>
                  <a:srgbClr val="006CCD"/>
                </a:solidFill>
                <a:latin typeface="Montserrat Medium"/>
                <a:ea typeface="Montserrat Medium"/>
                <a:cs typeface="Montserrat Medium"/>
                <a:sym typeface="Montserrat Medium"/>
              </a:rPr>
              <a:t> – Split text into words</a:t>
            </a:r>
          </a:p>
          <a:p>
            <a:pPr marL="636934" lvl="1" indent="-318467" algn="l">
              <a:lnSpc>
                <a:spcPts val="3717"/>
              </a:lnSpc>
              <a:buFont typeface="Arial"/>
              <a:buChar char="•"/>
            </a:pPr>
            <a:r>
              <a:rPr lang="en-US" sz="2950" b="1">
                <a:solidFill>
                  <a:srgbClr val="006CCD"/>
                </a:solidFill>
                <a:latin typeface="Montserrat Bold"/>
                <a:ea typeface="Montserrat Bold"/>
                <a:cs typeface="Montserrat Bold"/>
                <a:sym typeface="Montserrat Bold"/>
              </a:rPr>
              <a:t>stopwords</a:t>
            </a:r>
            <a:r>
              <a:rPr lang="en-US" sz="2950" b="1">
                <a:solidFill>
                  <a:srgbClr val="006CCD"/>
                </a:solidFill>
                <a:latin typeface="Montserrat Medium"/>
                <a:ea typeface="Montserrat Medium"/>
                <a:cs typeface="Montserrat Medium"/>
                <a:sym typeface="Montserrat Medium"/>
              </a:rPr>
              <a:t> – Remove common words</a:t>
            </a:r>
          </a:p>
          <a:p>
            <a:pPr marL="636934" lvl="1" indent="-318467" algn="l">
              <a:lnSpc>
                <a:spcPts val="3717"/>
              </a:lnSpc>
              <a:buFont typeface="Arial"/>
              <a:buChar char="•"/>
            </a:pPr>
            <a:r>
              <a:rPr lang="en-US" sz="2950" b="1">
                <a:solidFill>
                  <a:srgbClr val="006CCD"/>
                </a:solidFill>
                <a:latin typeface="Montserrat Bold"/>
                <a:ea typeface="Montserrat Bold"/>
                <a:cs typeface="Montserrat Bold"/>
                <a:sym typeface="Montserrat Bold"/>
              </a:rPr>
              <a:t>WordNetLemmatizer</a:t>
            </a:r>
            <a:r>
              <a:rPr lang="en-US" sz="2950" b="1">
                <a:solidFill>
                  <a:srgbClr val="006CCD"/>
                </a:solidFill>
                <a:latin typeface="Montserrat Medium"/>
                <a:ea typeface="Montserrat Medium"/>
                <a:cs typeface="Montserrat Medium"/>
                <a:sym typeface="Montserrat Medium"/>
              </a:rPr>
              <a:t> – Reduce words to base form</a:t>
            </a:r>
          </a:p>
          <a:p>
            <a:pPr marL="636934" lvl="1" indent="-318467" algn="l">
              <a:lnSpc>
                <a:spcPts val="3717"/>
              </a:lnSpc>
              <a:buFont typeface="Arial"/>
              <a:buChar char="•"/>
            </a:pPr>
            <a:r>
              <a:rPr lang="en-US" sz="2950" b="1">
                <a:solidFill>
                  <a:srgbClr val="006CCD"/>
                </a:solidFill>
                <a:latin typeface="Montserrat Medium"/>
                <a:ea typeface="Montserrat Medium"/>
                <a:cs typeface="Montserrat Medium"/>
                <a:sym typeface="Montserrat Medium"/>
              </a:rPr>
              <a:t>Download linguistic datasets (punkt, wordnet, etc.)</a:t>
            </a:r>
          </a:p>
          <a:p>
            <a:pPr algn="l">
              <a:lnSpc>
                <a:spcPts val="3717"/>
              </a:lnSpc>
            </a:pPr>
            <a:endParaRPr lang="en-US" sz="2950" b="1">
              <a:solidFill>
                <a:srgbClr val="006CCD"/>
              </a:solidFill>
              <a:latin typeface="Montserrat Medium"/>
              <a:ea typeface="Montserrat Medium"/>
              <a:cs typeface="Montserrat Medium"/>
              <a:sym typeface="Montserrat Medium"/>
            </a:endParaRPr>
          </a:p>
        </p:txBody>
      </p:sp>
      <p:grpSp>
        <p:nvGrpSpPr>
          <p:cNvPr id="6" name="Group 6"/>
          <p:cNvGrpSpPr/>
          <p:nvPr/>
        </p:nvGrpSpPr>
        <p:grpSpPr>
          <a:xfrm rot="1210284">
            <a:off x="-963547" y="521539"/>
            <a:ext cx="2392220" cy="2392220"/>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9" name="Group 9"/>
          <p:cNvGrpSpPr/>
          <p:nvPr/>
        </p:nvGrpSpPr>
        <p:grpSpPr>
          <a:xfrm>
            <a:off x="8616769" y="2808526"/>
            <a:ext cx="9405709" cy="6088354"/>
            <a:chOff x="0" y="0"/>
            <a:chExt cx="1719524" cy="1113055"/>
          </a:xfrm>
        </p:grpSpPr>
        <p:sp>
          <p:nvSpPr>
            <p:cNvPr id="10" name="Freeform 10"/>
            <p:cNvSpPr/>
            <p:nvPr/>
          </p:nvSpPr>
          <p:spPr>
            <a:xfrm>
              <a:off x="0" y="0"/>
              <a:ext cx="1719524" cy="1113055"/>
            </a:xfrm>
            <a:custGeom>
              <a:avLst/>
              <a:gdLst/>
              <a:ahLst/>
              <a:cxnLst/>
              <a:rect l="l" t="t" r="r" b="b"/>
              <a:pathLst>
                <a:path w="1719524" h="1113055">
                  <a:moveTo>
                    <a:pt x="18931" y="0"/>
                  </a:moveTo>
                  <a:lnTo>
                    <a:pt x="1700592" y="0"/>
                  </a:lnTo>
                  <a:cubicBezTo>
                    <a:pt x="1705613" y="0"/>
                    <a:pt x="1710429" y="1995"/>
                    <a:pt x="1713979" y="5545"/>
                  </a:cubicBezTo>
                  <a:cubicBezTo>
                    <a:pt x="1717529" y="9095"/>
                    <a:pt x="1719524" y="13911"/>
                    <a:pt x="1719524" y="18931"/>
                  </a:cubicBezTo>
                  <a:lnTo>
                    <a:pt x="1719524" y="1094123"/>
                  </a:lnTo>
                  <a:cubicBezTo>
                    <a:pt x="1719524" y="1104579"/>
                    <a:pt x="1711048" y="1113055"/>
                    <a:pt x="1700592" y="1113055"/>
                  </a:cubicBezTo>
                  <a:lnTo>
                    <a:pt x="18931" y="1113055"/>
                  </a:lnTo>
                  <a:cubicBezTo>
                    <a:pt x="13911" y="1113055"/>
                    <a:pt x="9095" y="1111060"/>
                    <a:pt x="5545" y="1107510"/>
                  </a:cubicBezTo>
                  <a:cubicBezTo>
                    <a:pt x="1995" y="1103959"/>
                    <a:pt x="0" y="1099144"/>
                    <a:pt x="0" y="1094123"/>
                  </a:cubicBezTo>
                  <a:lnTo>
                    <a:pt x="0" y="18931"/>
                  </a:lnTo>
                  <a:cubicBezTo>
                    <a:pt x="0" y="13911"/>
                    <a:pt x="1995" y="9095"/>
                    <a:pt x="5545" y="5545"/>
                  </a:cubicBezTo>
                  <a:cubicBezTo>
                    <a:pt x="9095" y="1995"/>
                    <a:pt x="13911" y="0"/>
                    <a:pt x="18931" y="0"/>
                  </a:cubicBezTo>
                  <a:close/>
                </a:path>
              </a:pathLst>
            </a:custGeom>
            <a:blipFill>
              <a:blip r:embed="rId3"/>
              <a:stretch>
                <a:fillRect t="-6580" b="-6580"/>
              </a:stretch>
            </a:blipFill>
            <a:ln w="76200" cap="rnd">
              <a:gradFill>
                <a:gsLst>
                  <a:gs pos="0">
                    <a:srgbClr val="006CCD">
                      <a:alpha val="100000"/>
                    </a:srgbClr>
                  </a:gs>
                  <a:gs pos="100000">
                    <a:srgbClr val="F5AEFF">
                      <a:alpha val="0"/>
                    </a:srgbClr>
                  </a:gs>
                </a:gsLst>
                <a:lin ang="0"/>
              </a:gradFill>
              <a:prstDash val="solid"/>
              <a:round/>
            </a:ln>
          </p:spPr>
          <p:txBody>
            <a:bodyPr/>
            <a:lstStyle/>
            <a:p>
              <a:endParaRPr lang="en-IN"/>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AutoShape 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4" name="TextBox 4"/>
          <p:cNvSpPr txBox="1"/>
          <p:nvPr/>
        </p:nvSpPr>
        <p:spPr>
          <a:xfrm>
            <a:off x="957214" y="9358745"/>
            <a:ext cx="1621100" cy="333608"/>
          </a:xfrm>
          <a:prstGeom prst="rect">
            <a:avLst/>
          </a:prstGeom>
        </p:spPr>
        <p:txBody>
          <a:bodyPr lIns="0" tIns="0" rIns="0" bIns="0" rtlCol="0" anchor="t">
            <a:spAutoFit/>
          </a:bodyPr>
          <a:lstStyle/>
          <a:p>
            <a:pPr algn="l">
              <a:lnSpc>
                <a:spcPts val="2612"/>
              </a:lnSpc>
            </a:pPr>
            <a:r>
              <a:rPr lang="en-US" sz="1865" b="1">
                <a:solidFill>
                  <a:srgbClr val="006CCD"/>
                </a:solidFill>
                <a:latin typeface="Poppins Semi-Bold"/>
                <a:ea typeface="Poppins Semi-Bold"/>
                <a:cs typeface="Poppins Semi-Bold"/>
                <a:sym typeface="Poppins Semi-Bold"/>
              </a:rPr>
              <a:t>Page 07</a:t>
            </a:r>
          </a:p>
        </p:txBody>
      </p:sp>
      <p:grpSp>
        <p:nvGrpSpPr>
          <p:cNvPr id="5" name="Group 5"/>
          <p:cNvGrpSpPr/>
          <p:nvPr/>
        </p:nvGrpSpPr>
        <p:grpSpPr>
          <a:xfrm>
            <a:off x="-956278" y="749884"/>
            <a:ext cx="2650891" cy="265089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IN"/>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8" name="Freeform 8"/>
          <p:cNvSpPr/>
          <p:nvPr/>
        </p:nvSpPr>
        <p:spPr>
          <a:xfrm flipH="1" flipV="1">
            <a:off x="-4664227" y="447923"/>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sp>
        <p:nvSpPr>
          <p:cNvPr id="9" name="TextBox 9"/>
          <p:cNvSpPr txBox="1"/>
          <p:nvPr/>
        </p:nvSpPr>
        <p:spPr>
          <a:xfrm>
            <a:off x="957214" y="4123803"/>
            <a:ext cx="7248477" cy="573125"/>
          </a:xfrm>
          <a:prstGeom prst="rect">
            <a:avLst/>
          </a:prstGeom>
        </p:spPr>
        <p:txBody>
          <a:bodyPr lIns="0" tIns="0" rIns="0" bIns="0" rtlCol="0" anchor="t">
            <a:spAutoFit/>
          </a:bodyPr>
          <a:lstStyle/>
          <a:p>
            <a:pPr marL="1001352" lvl="1" indent="-500676" algn="l">
              <a:lnSpc>
                <a:spcPts val="4127"/>
              </a:lnSpc>
              <a:buFont typeface="Arial"/>
              <a:buChar char="•"/>
            </a:pPr>
            <a:r>
              <a:rPr lang="en-US" sz="4638" b="1">
                <a:solidFill>
                  <a:srgbClr val="3E67C8"/>
                </a:solidFill>
                <a:latin typeface="Montserrat Semi-Bold"/>
                <a:ea typeface="Montserrat Semi-Bold"/>
                <a:cs typeface="Montserrat Semi-Bold"/>
                <a:sym typeface="Montserrat Semi-Bold"/>
              </a:rPr>
              <a:t>Dataset Loading : </a:t>
            </a:r>
          </a:p>
        </p:txBody>
      </p:sp>
      <p:sp>
        <p:nvSpPr>
          <p:cNvPr id="10" name="TextBox 10"/>
          <p:cNvSpPr txBox="1"/>
          <p:nvPr/>
        </p:nvSpPr>
        <p:spPr>
          <a:xfrm>
            <a:off x="749031" y="2555221"/>
            <a:ext cx="12287599" cy="1760148"/>
          </a:xfrm>
          <a:prstGeom prst="rect">
            <a:avLst/>
          </a:prstGeom>
        </p:spPr>
        <p:txBody>
          <a:bodyPr lIns="0" tIns="0" rIns="0" bIns="0" rtlCol="0" anchor="t">
            <a:spAutoFit/>
          </a:bodyPr>
          <a:lstStyle/>
          <a:p>
            <a:pPr algn="l">
              <a:lnSpc>
                <a:spcPts val="6692"/>
              </a:lnSpc>
            </a:pPr>
            <a:r>
              <a:rPr lang="en-US" sz="7519" b="1">
                <a:solidFill>
                  <a:srgbClr val="3E67C8"/>
                </a:solidFill>
                <a:latin typeface="Montserrat Ultra-Bold"/>
                <a:ea typeface="Montserrat Ultra-Bold"/>
                <a:cs typeface="Montserrat Ultra-Bold"/>
                <a:sym typeface="Montserrat Ultra-Bold"/>
              </a:rPr>
              <a:t>DATA PREPROCESSING</a:t>
            </a:r>
          </a:p>
          <a:p>
            <a:pPr algn="l">
              <a:lnSpc>
                <a:spcPts val="6692"/>
              </a:lnSpc>
            </a:pPr>
            <a:endParaRPr lang="en-US" sz="7519" b="1">
              <a:solidFill>
                <a:srgbClr val="3E67C8"/>
              </a:solidFill>
              <a:latin typeface="Montserrat Ultra-Bold"/>
              <a:ea typeface="Montserrat Ultra-Bold"/>
              <a:cs typeface="Montserrat Ultra-Bold"/>
              <a:sym typeface="Montserrat Ultra-Bold"/>
            </a:endParaRPr>
          </a:p>
        </p:txBody>
      </p:sp>
      <p:sp>
        <p:nvSpPr>
          <p:cNvPr id="11" name="TextBox 11"/>
          <p:cNvSpPr txBox="1"/>
          <p:nvPr/>
        </p:nvSpPr>
        <p:spPr>
          <a:xfrm>
            <a:off x="1028700" y="6917320"/>
            <a:ext cx="6599667" cy="983443"/>
          </a:xfrm>
          <a:prstGeom prst="rect">
            <a:avLst/>
          </a:prstGeom>
        </p:spPr>
        <p:txBody>
          <a:bodyPr lIns="0" tIns="0" rIns="0" bIns="0" rtlCol="0" anchor="t">
            <a:spAutoFit/>
          </a:bodyPr>
          <a:lstStyle/>
          <a:p>
            <a:pPr marL="901179" lvl="1" indent="-450589" algn="l">
              <a:lnSpc>
                <a:spcPts val="3714"/>
              </a:lnSpc>
              <a:buFont typeface="Arial"/>
              <a:buChar char="•"/>
            </a:pPr>
            <a:r>
              <a:rPr lang="en-US" sz="4174" b="1">
                <a:solidFill>
                  <a:srgbClr val="3E67C8"/>
                </a:solidFill>
                <a:latin typeface="Montserrat Semi-Bold"/>
                <a:ea typeface="Montserrat Semi-Bold"/>
                <a:cs typeface="Montserrat Semi-Bold"/>
                <a:sym typeface="Montserrat Semi-Bold"/>
              </a:rPr>
              <a:t>Text Preprocessing :</a:t>
            </a:r>
          </a:p>
          <a:p>
            <a:pPr algn="l">
              <a:lnSpc>
                <a:spcPts val="3714"/>
              </a:lnSpc>
            </a:pPr>
            <a:endParaRPr lang="en-US" sz="4174" b="1">
              <a:solidFill>
                <a:srgbClr val="3E67C8"/>
              </a:solidFill>
              <a:latin typeface="Montserrat Semi-Bold"/>
              <a:ea typeface="Montserrat Semi-Bold"/>
              <a:cs typeface="Montserrat Semi-Bold"/>
              <a:sym typeface="Montserrat Semi-Bold"/>
            </a:endParaRPr>
          </a:p>
        </p:txBody>
      </p:sp>
      <p:sp>
        <p:nvSpPr>
          <p:cNvPr id="12" name="TextBox 12"/>
          <p:cNvSpPr txBox="1"/>
          <p:nvPr/>
        </p:nvSpPr>
        <p:spPr>
          <a:xfrm>
            <a:off x="1524630" y="4858573"/>
            <a:ext cx="16302086" cy="1716126"/>
          </a:xfrm>
          <a:prstGeom prst="rect">
            <a:avLst/>
          </a:prstGeom>
        </p:spPr>
        <p:txBody>
          <a:bodyPr lIns="0" tIns="0" rIns="0" bIns="0" rtlCol="0" anchor="t">
            <a:spAutoFit/>
          </a:bodyPr>
          <a:lstStyle/>
          <a:p>
            <a:pPr algn="just">
              <a:lnSpc>
                <a:spcPts val="4635"/>
              </a:lnSpc>
            </a:pPr>
            <a:r>
              <a:rPr lang="en-US" sz="3310" spc="122">
                <a:solidFill>
                  <a:srgbClr val="3E67C8"/>
                </a:solidFill>
                <a:latin typeface="Montserrat"/>
                <a:ea typeface="Montserrat"/>
                <a:cs typeface="Montserrat"/>
                <a:sym typeface="Montserrat"/>
              </a:rPr>
              <a:t>Uses pandas to read data from an Excel file (Fakejob_dataset.xlsx) Cached using @st.cache_data for faster reloading in Streamlit,Displays a preview of the dataset in the app using st.dataframe().</a:t>
            </a:r>
          </a:p>
        </p:txBody>
      </p:sp>
      <p:sp>
        <p:nvSpPr>
          <p:cNvPr id="13" name="TextBox 13"/>
          <p:cNvSpPr txBox="1"/>
          <p:nvPr/>
        </p:nvSpPr>
        <p:spPr>
          <a:xfrm>
            <a:off x="1524630" y="7542422"/>
            <a:ext cx="16302086" cy="1135101"/>
          </a:xfrm>
          <a:prstGeom prst="rect">
            <a:avLst/>
          </a:prstGeom>
        </p:spPr>
        <p:txBody>
          <a:bodyPr lIns="0" tIns="0" rIns="0" bIns="0" rtlCol="0" anchor="t">
            <a:spAutoFit/>
          </a:bodyPr>
          <a:lstStyle/>
          <a:p>
            <a:pPr algn="just">
              <a:lnSpc>
                <a:spcPts val="4635"/>
              </a:lnSpc>
            </a:pPr>
            <a:r>
              <a:rPr lang="en-US" sz="3310" spc="122">
                <a:solidFill>
                  <a:srgbClr val="3E67C8"/>
                </a:solidFill>
                <a:latin typeface="Montserrat"/>
                <a:ea typeface="Montserrat"/>
                <a:cs typeface="Montserrat"/>
                <a:sym typeface="Montserrat"/>
              </a:rPr>
              <a:t>Converts text to lowercase. Removes HTML tags, URLs, special characters, and extra spaces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AutoShape 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4" name="TextBox 4"/>
          <p:cNvSpPr txBox="1"/>
          <p:nvPr/>
        </p:nvSpPr>
        <p:spPr>
          <a:xfrm>
            <a:off x="957214" y="9358745"/>
            <a:ext cx="1621100" cy="333608"/>
          </a:xfrm>
          <a:prstGeom prst="rect">
            <a:avLst/>
          </a:prstGeom>
        </p:spPr>
        <p:txBody>
          <a:bodyPr lIns="0" tIns="0" rIns="0" bIns="0" rtlCol="0" anchor="t">
            <a:spAutoFit/>
          </a:bodyPr>
          <a:lstStyle/>
          <a:p>
            <a:pPr algn="l">
              <a:lnSpc>
                <a:spcPts val="2612"/>
              </a:lnSpc>
            </a:pPr>
            <a:r>
              <a:rPr lang="en-US" sz="1865" b="1">
                <a:solidFill>
                  <a:srgbClr val="006CCD"/>
                </a:solidFill>
                <a:latin typeface="Poppins Semi-Bold"/>
                <a:ea typeface="Poppins Semi-Bold"/>
                <a:cs typeface="Poppins Semi-Bold"/>
                <a:sym typeface="Poppins Semi-Bold"/>
              </a:rPr>
              <a:t>Page 08</a:t>
            </a:r>
          </a:p>
        </p:txBody>
      </p:sp>
      <p:sp>
        <p:nvSpPr>
          <p:cNvPr id="5" name="TextBox 5"/>
          <p:cNvSpPr txBox="1"/>
          <p:nvPr/>
        </p:nvSpPr>
        <p:spPr>
          <a:xfrm>
            <a:off x="589758" y="2605138"/>
            <a:ext cx="6202641" cy="573125"/>
          </a:xfrm>
          <a:prstGeom prst="rect">
            <a:avLst/>
          </a:prstGeom>
        </p:spPr>
        <p:txBody>
          <a:bodyPr lIns="0" tIns="0" rIns="0" bIns="0" rtlCol="0" anchor="t">
            <a:spAutoFit/>
          </a:bodyPr>
          <a:lstStyle/>
          <a:p>
            <a:pPr marL="1001352" lvl="1" indent="-500676" algn="l">
              <a:lnSpc>
                <a:spcPts val="4127"/>
              </a:lnSpc>
              <a:buFont typeface="Arial"/>
              <a:buChar char="•"/>
            </a:pPr>
            <a:r>
              <a:rPr lang="en-US" sz="4638" b="1">
                <a:solidFill>
                  <a:srgbClr val="3E67C8"/>
                </a:solidFill>
                <a:latin typeface="Montserrat Semi-Bold"/>
                <a:ea typeface="Montserrat Semi-Bold"/>
                <a:cs typeface="Montserrat Semi-Bold"/>
                <a:sym typeface="Montserrat Semi-Bold"/>
              </a:rPr>
              <a:t>Text Cleaning:</a:t>
            </a:r>
          </a:p>
        </p:txBody>
      </p:sp>
      <p:sp>
        <p:nvSpPr>
          <p:cNvPr id="6" name="TextBox 6"/>
          <p:cNvSpPr txBox="1"/>
          <p:nvPr/>
        </p:nvSpPr>
        <p:spPr>
          <a:xfrm>
            <a:off x="1028700" y="3527609"/>
            <a:ext cx="16230600" cy="4040226"/>
          </a:xfrm>
          <a:prstGeom prst="rect">
            <a:avLst/>
          </a:prstGeom>
        </p:spPr>
        <p:txBody>
          <a:bodyPr lIns="0" tIns="0" rIns="0" bIns="0" rtlCol="0" anchor="t">
            <a:spAutoFit/>
          </a:bodyPr>
          <a:lstStyle/>
          <a:p>
            <a:pPr algn="just">
              <a:lnSpc>
                <a:spcPts val="4635"/>
              </a:lnSpc>
            </a:pPr>
            <a:r>
              <a:rPr lang="en-US" sz="3310" spc="122">
                <a:solidFill>
                  <a:srgbClr val="3E67C8"/>
                </a:solidFill>
                <a:latin typeface="Montserrat"/>
                <a:ea typeface="Montserrat"/>
                <a:cs typeface="Montserrat"/>
                <a:sym typeface="Montserrat"/>
              </a:rPr>
              <a:t>Tokenization using word_tokenize()</a:t>
            </a:r>
          </a:p>
          <a:p>
            <a:pPr algn="just">
              <a:lnSpc>
                <a:spcPts val="4635"/>
              </a:lnSpc>
            </a:pPr>
            <a:r>
              <a:rPr lang="en-US" sz="3310" spc="122">
                <a:solidFill>
                  <a:srgbClr val="3E67C8"/>
                </a:solidFill>
                <a:latin typeface="Montserrat"/>
                <a:ea typeface="Montserrat"/>
                <a:cs typeface="Montserrat"/>
                <a:sym typeface="Montserrat"/>
              </a:rPr>
              <a:t>Removes stopwords and non-alphabetic tokens</a:t>
            </a:r>
          </a:p>
          <a:p>
            <a:pPr algn="just">
              <a:lnSpc>
                <a:spcPts val="4635"/>
              </a:lnSpc>
            </a:pPr>
            <a:r>
              <a:rPr lang="en-US" sz="3310" spc="122">
                <a:solidFill>
                  <a:srgbClr val="3E67C8"/>
                </a:solidFill>
                <a:latin typeface="Montserrat"/>
                <a:ea typeface="Montserrat"/>
                <a:cs typeface="Montserrat"/>
                <a:sym typeface="Montserrat"/>
              </a:rPr>
              <a:t>Applies  lemmatization (WordNetLemmatizer) to reduce words to their root form</a:t>
            </a:r>
          </a:p>
          <a:p>
            <a:pPr algn="just">
              <a:lnSpc>
                <a:spcPts val="4635"/>
              </a:lnSpc>
            </a:pPr>
            <a:r>
              <a:rPr lang="en-US" sz="3310" spc="122">
                <a:solidFill>
                  <a:srgbClr val="3E67C8"/>
                </a:solidFill>
                <a:latin typeface="Montserrat"/>
                <a:ea typeface="Montserrat"/>
                <a:cs typeface="Montserrat"/>
                <a:sym typeface="Montserrat"/>
              </a:rPr>
              <a:t>Rejoins processed tokens into clean text strings</a:t>
            </a:r>
          </a:p>
          <a:p>
            <a:pPr algn="just">
              <a:lnSpc>
                <a:spcPts val="4635"/>
              </a:lnSpc>
            </a:pPr>
            <a:endParaRPr lang="en-US" sz="3310" spc="122">
              <a:solidFill>
                <a:srgbClr val="3E67C8"/>
              </a:solidFill>
              <a:latin typeface="Montserrat"/>
              <a:ea typeface="Montserrat"/>
              <a:cs typeface="Montserrat"/>
              <a:sym typeface="Montserrat"/>
            </a:endParaRPr>
          </a:p>
          <a:p>
            <a:pPr algn="just">
              <a:lnSpc>
                <a:spcPts val="4635"/>
              </a:lnSpc>
            </a:pPr>
            <a:endParaRPr lang="en-US" sz="3310" spc="122">
              <a:solidFill>
                <a:srgbClr val="3E67C8"/>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a:p>
        </p:txBody>
      </p:sp>
      <p:sp>
        <p:nvSpPr>
          <p:cNvPr id="3" name="Freeform 3"/>
          <p:cNvSpPr/>
          <p:nvPr/>
        </p:nvSpPr>
        <p:spPr>
          <a:xfrm flipH="1" flipV="1">
            <a:off x="12971442" y="6900577"/>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IN"/>
          </a:p>
        </p:txBody>
      </p:sp>
      <p:sp>
        <p:nvSpPr>
          <p:cNvPr id="4" name="AutoShape 4"/>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IN"/>
          </a:p>
        </p:txBody>
      </p:sp>
      <p:sp>
        <p:nvSpPr>
          <p:cNvPr id="5" name="Freeform 5"/>
          <p:cNvSpPr/>
          <p:nvPr/>
        </p:nvSpPr>
        <p:spPr>
          <a:xfrm>
            <a:off x="4828376" y="2293458"/>
            <a:ext cx="7832141" cy="6804173"/>
          </a:xfrm>
          <a:custGeom>
            <a:avLst/>
            <a:gdLst/>
            <a:ahLst/>
            <a:cxnLst/>
            <a:rect l="l" t="t" r="r" b="b"/>
            <a:pathLst>
              <a:path w="7832141" h="6804173">
                <a:moveTo>
                  <a:pt x="0" y="0"/>
                </a:moveTo>
                <a:lnTo>
                  <a:pt x="7832141" y="0"/>
                </a:lnTo>
                <a:lnTo>
                  <a:pt x="7832141" y="6804172"/>
                </a:lnTo>
                <a:lnTo>
                  <a:pt x="0" y="6804172"/>
                </a:lnTo>
                <a:lnTo>
                  <a:pt x="0" y="0"/>
                </a:lnTo>
                <a:close/>
              </a:path>
            </a:pathLst>
          </a:custGeom>
          <a:blipFill>
            <a:blip r:embed="rId4"/>
            <a:stretch>
              <a:fillRect l="-967" t="-4030" r="-7093" b="-4030"/>
            </a:stretch>
          </a:blipFill>
        </p:spPr>
        <p:txBody>
          <a:bodyPr/>
          <a:lstStyle/>
          <a:p>
            <a:endParaRPr lang="en-IN"/>
          </a:p>
        </p:txBody>
      </p:sp>
      <p:sp>
        <p:nvSpPr>
          <p:cNvPr id="6" name="TextBox 6"/>
          <p:cNvSpPr txBox="1"/>
          <p:nvPr/>
        </p:nvSpPr>
        <p:spPr>
          <a:xfrm>
            <a:off x="957214" y="9358745"/>
            <a:ext cx="1621100" cy="333608"/>
          </a:xfrm>
          <a:prstGeom prst="rect">
            <a:avLst/>
          </a:prstGeom>
        </p:spPr>
        <p:txBody>
          <a:bodyPr lIns="0" tIns="0" rIns="0" bIns="0" rtlCol="0" anchor="t">
            <a:spAutoFit/>
          </a:bodyPr>
          <a:lstStyle/>
          <a:p>
            <a:pPr algn="l">
              <a:lnSpc>
                <a:spcPts val="2612"/>
              </a:lnSpc>
            </a:pPr>
            <a:r>
              <a:rPr lang="en-US" sz="1865" b="1">
                <a:solidFill>
                  <a:srgbClr val="006CCD"/>
                </a:solidFill>
                <a:latin typeface="Poppins Semi-Bold"/>
                <a:ea typeface="Poppins Semi-Bold"/>
                <a:cs typeface="Poppins Semi-Bold"/>
                <a:sym typeface="Poppins Semi-Bold"/>
              </a:rPr>
              <a:t>Page 09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TotalTime>
  <Words>625</Words>
  <Application>Microsoft Office PowerPoint</Application>
  <PresentationFormat>Custom</PresentationFormat>
  <Paragraphs>78</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Montserrat Medium</vt:lpstr>
      <vt:lpstr>Calibri</vt:lpstr>
      <vt:lpstr>Poppins Semi-Bold</vt:lpstr>
      <vt:lpstr>Montserrat Semi-Bold</vt:lpstr>
      <vt:lpstr>Montserrat Ultra-Bold</vt:lpstr>
      <vt:lpstr>Montserrat Bold</vt:lpstr>
      <vt:lpstr>Montserrat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JOB CHECK</dc:title>
  <cp:lastModifiedBy>Harshapriya Challapalli</cp:lastModifiedBy>
  <cp:revision>2</cp:revision>
  <dcterms:created xsi:type="dcterms:W3CDTF">2006-08-16T00:00:00Z</dcterms:created>
  <dcterms:modified xsi:type="dcterms:W3CDTF">2025-10-10T14:04:34Z</dcterms:modified>
  <dc:identifier>DAG1OSzP3ys</dc:identifier>
</cp:coreProperties>
</file>

<file path=docProps/thumbnail.jpeg>
</file>